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306" r:id="rId2"/>
    <p:sldId id="256" r:id="rId3"/>
    <p:sldId id="258" r:id="rId4"/>
    <p:sldId id="257" r:id="rId5"/>
    <p:sldId id="259" r:id="rId6"/>
    <p:sldId id="260" r:id="rId7"/>
    <p:sldId id="261" r:id="rId8"/>
    <p:sldId id="262" r:id="rId9"/>
    <p:sldId id="263" r:id="rId10"/>
    <p:sldId id="264" r:id="rId11"/>
    <p:sldId id="277" r:id="rId12"/>
    <p:sldId id="265" r:id="rId13"/>
    <p:sldId id="266" r:id="rId14"/>
    <p:sldId id="267" r:id="rId15"/>
    <p:sldId id="268" r:id="rId16"/>
    <p:sldId id="269" r:id="rId17"/>
    <p:sldId id="270" r:id="rId18"/>
    <p:sldId id="271" r:id="rId19"/>
    <p:sldId id="308" r:id="rId20"/>
    <p:sldId id="272" r:id="rId21"/>
    <p:sldId id="307" r:id="rId22"/>
    <p:sldId id="309" r:id="rId23"/>
    <p:sldId id="310" r:id="rId24"/>
    <p:sldId id="31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48C0"/>
    <a:srgbClr val="0033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92"/>
  </p:normalViewPr>
  <p:slideViewPr>
    <p:cSldViewPr snapToObjects="1">
      <p:cViewPr varScale="1">
        <p:scale>
          <a:sx n="76" d="100"/>
          <a:sy n="76" d="100"/>
        </p:scale>
        <p:origin x="216" y="7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file:////Users/pjhon/Library/Mobile%20Documents/com~apple~CloudDocs/Documents/SEGUROS/VEHICULOS/2019/PARQUE%20AUTOMOTOR%20ASOCENTRO%20201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CO"/>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explosion val="9"/>
          <c:dPt>
            <c:idx val="0"/>
            <c:bubble3D val="0"/>
            <c:spPr>
              <a:solidFill>
                <a:schemeClr val="accent1"/>
              </a:solidFill>
              <a:ln w="25400">
                <a:solidFill>
                  <a:schemeClr val="lt1"/>
                </a:solidFill>
              </a:ln>
              <a:effectLst/>
              <a:sp3d contourW="25400">
                <a:contourClr>
                  <a:schemeClr val="lt1"/>
                </a:contourClr>
              </a:sp3d>
            </c:spPr>
          </c:dPt>
          <c:dPt>
            <c:idx val="1"/>
            <c:bubble3D val="0"/>
            <c:spPr>
              <a:solidFill>
                <a:schemeClr val="accent2"/>
              </a:solidFill>
              <a:ln w="25400">
                <a:solidFill>
                  <a:schemeClr val="lt1"/>
                </a:solidFill>
              </a:ln>
              <a:effectLst/>
              <a:sp3d contourW="25400">
                <a:contourClr>
                  <a:schemeClr val="lt1"/>
                </a:contourClr>
              </a:sp3d>
            </c:spPr>
          </c:dPt>
          <c:dPt>
            <c:idx val="2"/>
            <c:bubble3D val="0"/>
            <c:spPr>
              <a:solidFill>
                <a:schemeClr val="accent3"/>
              </a:solidFill>
              <a:ln w="25400">
                <a:solidFill>
                  <a:schemeClr val="lt1"/>
                </a:solidFill>
              </a:ln>
              <a:effectLst/>
              <a:sp3d contourW="25400">
                <a:contourClr>
                  <a:schemeClr val="lt1"/>
                </a:contourClr>
              </a:sp3d>
            </c:spPr>
          </c:dPt>
          <c:dPt>
            <c:idx val="3"/>
            <c:bubble3D val="0"/>
            <c:explosion val="22"/>
            <c:spPr>
              <a:solidFill>
                <a:schemeClr val="accent4"/>
              </a:solidFill>
              <a:ln w="25400">
                <a:solidFill>
                  <a:schemeClr val="lt1"/>
                </a:solidFill>
              </a:ln>
              <a:effectLst/>
              <a:sp3d contourW="25400">
                <a:contourClr>
                  <a:schemeClr val="lt1"/>
                </a:contourClr>
              </a:sp3d>
            </c:spPr>
          </c:dPt>
          <c:dPt>
            <c:idx val="4"/>
            <c:bubble3D val="0"/>
            <c:spPr>
              <a:solidFill>
                <a:schemeClr val="accent5"/>
              </a:solidFill>
              <a:ln w="25400">
                <a:solidFill>
                  <a:schemeClr val="lt1"/>
                </a:solidFill>
              </a:ln>
              <a:effectLst/>
              <a:sp3d contourW="25400">
                <a:contourClr>
                  <a:schemeClr val="lt1"/>
                </a:contourClr>
              </a:sp3d>
            </c:spPr>
          </c:dPt>
          <c:dPt>
            <c:idx val="5"/>
            <c:bubble3D val="0"/>
            <c:spPr>
              <a:solidFill>
                <a:schemeClr val="accent6"/>
              </a:solidFill>
              <a:ln w="25400">
                <a:solidFill>
                  <a:schemeClr val="lt1"/>
                </a:solidFill>
              </a:ln>
              <a:effectLst/>
              <a:sp3d contourW="25400">
                <a:contourClr>
                  <a:schemeClr val="lt1"/>
                </a:contourClr>
              </a:sp3d>
            </c:spPr>
          </c:dPt>
          <c:dPt>
            <c:idx val="6"/>
            <c:bubble3D val="0"/>
            <c:spPr>
              <a:solidFill>
                <a:schemeClr val="accent1">
                  <a:lumMod val="60000"/>
                </a:schemeClr>
              </a:solidFill>
              <a:ln w="25400">
                <a:solidFill>
                  <a:schemeClr val="lt1"/>
                </a:solidFill>
              </a:ln>
              <a:effectLst/>
              <a:sp3d contourW="25400">
                <a:contourClr>
                  <a:schemeClr val="lt1"/>
                </a:contourClr>
              </a:sp3d>
            </c:spPr>
          </c:dPt>
          <c:dPt>
            <c:idx val="7"/>
            <c:bubble3D val="0"/>
            <c:spPr>
              <a:solidFill>
                <a:schemeClr val="accent2">
                  <a:lumMod val="60000"/>
                </a:schemeClr>
              </a:solidFill>
              <a:ln w="25400">
                <a:solidFill>
                  <a:schemeClr val="lt1"/>
                </a:solidFill>
              </a:ln>
              <a:effectLst/>
              <a:sp3d contourW="25400">
                <a:contourClr>
                  <a:schemeClr val="lt1"/>
                </a:contourClr>
              </a:sp3d>
            </c:spPr>
          </c:dPt>
          <c:dPt>
            <c:idx val="8"/>
            <c:bubble3D val="0"/>
            <c:spPr>
              <a:solidFill>
                <a:schemeClr val="accent3">
                  <a:lumMod val="60000"/>
                </a:schemeClr>
              </a:solidFill>
              <a:ln w="25400">
                <a:solidFill>
                  <a:schemeClr val="lt1"/>
                </a:solidFill>
              </a:ln>
              <a:effectLst/>
              <a:sp3d contourW="25400">
                <a:contourClr>
                  <a:schemeClr val="lt1"/>
                </a:contourClr>
              </a:sp3d>
            </c:spPr>
          </c:dPt>
          <c:val>
            <c:numRef>
              <c:f>Hoja1!$G$6:$G$14</c:f>
              <c:numCache>
                <c:formatCode>0%</c:formatCode>
                <c:ptCount val="9"/>
                <c:pt idx="0">
                  <c:v>0.1</c:v>
                </c:pt>
                <c:pt idx="1">
                  <c:v>0.1</c:v>
                </c:pt>
                <c:pt idx="2">
                  <c:v>0.07</c:v>
                </c:pt>
                <c:pt idx="3">
                  <c:v>0.57</c:v>
                </c:pt>
                <c:pt idx="4">
                  <c:v>0.0025</c:v>
                </c:pt>
                <c:pt idx="5" formatCode="0.00%">
                  <c:v>0.0625</c:v>
                </c:pt>
                <c:pt idx="6">
                  <c:v>0.03</c:v>
                </c:pt>
                <c:pt idx="7" formatCode="0.00%">
                  <c:v>0.06</c:v>
                </c:pt>
                <c:pt idx="8" formatCode="0.00%">
                  <c:v>0.005</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s-ES_trad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B8052C-66EC-D348-A16C-7713D369BDD0}" type="datetimeFigureOut">
              <a:rPr lang="es-ES_tradnl" smtClean="0"/>
              <a:t>21/2/19</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6ABFD5-5558-814E-9D9D-AF303988FE27}" type="slidenum">
              <a:rPr lang="es-ES_tradnl" smtClean="0"/>
              <a:t>‹Nr.›</a:t>
            </a:fld>
            <a:endParaRPr lang="es-ES_tradnl"/>
          </a:p>
        </p:txBody>
      </p:sp>
    </p:spTree>
    <p:extLst>
      <p:ext uri="{BB962C8B-B14F-4D97-AF65-F5344CB8AC3E}">
        <p14:creationId xmlns:p14="http://schemas.microsoft.com/office/powerpoint/2010/main" val="1692550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EB421C-C365-E04F-B0E2-3C9A345ABC79}" type="datetimeFigureOut">
              <a:rPr lang="es-ES_tradnl" smtClean="0"/>
              <a:t>21/2/19</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5EC0B-B1C1-204B-85CD-53483628055B}" type="slidenum">
              <a:rPr lang="es-ES_tradnl" smtClean="0"/>
              <a:t>‹Nr.›</a:t>
            </a:fld>
            <a:endParaRPr lang="es-ES_tradnl"/>
          </a:p>
        </p:txBody>
      </p:sp>
    </p:spTree>
    <p:extLst>
      <p:ext uri="{BB962C8B-B14F-4D97-AF65-F5344CB8AC3E}">
        <p14:creationId xmlns:p14="http://schemas.microsoft.com/office/powerpoint/2010/main" val="713330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dirty="0"/>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dirty="0"/>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764DE79-268F-4C1A-8933-263129D2AF90}" type="datetimeFigureOut">
              <a:rPr lang="en-US" dirty="0"/>
              <a:t>2/21/19</a:t>
            </a:fld>
            <a:endParaRPr lang="en-US" dirty="0"/>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48F63A3B-78C7-47BE-AE5E-E10140E04643}"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205034"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3.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5.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6.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7.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8.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9.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20.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21.tiff"/></Relationships>
</file>

<file path=ppt/slides/_rels/slide19.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image" Target="../media/image23.tiff"/><Relationship Id="rId5" Type="http://schemas.openxmlformats.org/officeDocument/2006/relationships/image" Target="../media/image24.tiff"/><Relationship Id="rId6" Type="http://schemas.openxmlformats.org/officeDocument/2006/relationships/image" Target="../media/image25.jpg"/><Relationship Id="rId7" Type="http://schemas.openxmlformats.org/officeDocument/2006/relationships/image" Target="../media/image26.tiff"/><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openxmlformats.org/officeDocument/2006/relationships/image" Target="../media/image5.tiff"/></Relationships>
</file>

<file path=ppt/slides/_rels/slide20.xml.rels><?xml version="1.0" encoding="UTF-8" standalone="yes"?>
<Relationships xmlns="http://schemas.openxmlformats.org/package/2006/relationships"><Relationship Id="rId3" Type="http://schemas.openxmlformats.org/officeDocument/2006/relationships/image" Target="../media/image27.tiff"/><Relationship Id="rId4" Type="http://schemas.openxmlformats.org/officeDocument/2006/relationships/image" Target="../media/image28.jpg"/><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29.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6.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7.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8.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9.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0.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1.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1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799"/>
            <a:ext cx="8543582" cy="5029201"/>
          </a:xfrm>
          <a:prstGeom prst="rect">
            <a:avLst/>
          </a:prstGeom>
        </p:spPr>
      </p:pic>
      <p:sp>
        <p:nvSpPr>
          <p:cNvPr id="3" name="Rectángulo 2"/>
          <p:cNvSpPr/>
          <p:nvPr/>
        </p:nvSpPr>
        <p:spPr>
          <a:xfrm>
            <a:off x="6015531" y="1295400"/>
            <a:ext cx="6252669" cy="3785652"/>
          </a:xfrm>
          <a:prstGeom prst="rect">
            <a:avLst/>
          </a:prstGeom>
          <a:noFill/>
        </p:spPr>
        <p:txBody>
          <a:bodyPr wrap="square" lIns="91440" tIns="45720" rIns="91440" bIns="45720">
            <a:spAutoFit/>
          </a:bodyPr>
          <a:lstStyle/>
          <a:p>
            <a:pPr algn="ctr"/>
            <a:r>
              <a:rPr lang="es-ES" sz="8000" b="1" i="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 DIOS LO QUE ES DE DIOS</a:t>
            </a:r>
            <a:endParaRPr lang="es-ES" sz="8000" b="1" i="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22697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1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2514600" y="789087"/>
            <a:ext cx="5486400" cy="5632311"/>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El sistema de los diezmos y ofrendas tiene por objeto grabar en las mentes humanas una gran verdad, a saber, que Dios es la fuente de toda bendición para sus criaturas, y que se le debe gratitud por los preciosos dones de su </a:t>
            </a:r>
            <a:r>
              <a:rPr lang="es-CO" sz="3600" i="1" dirty="0" smtClean="0"/>
              <a:t>providencia” PP Pág. 506</a:t>
            </a:r>
            <a:r>
              <a:rPr lang="es-ES_tradnl" sz="3600" dirty="0" smtClean="0"/>
              <a:t> </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8610600" y="914400"/>
            <a:ext cx="3051594" cy="4572000"/>
          </a:xfrm>
          <a:prstGeom prst="rect">
            <a:avLst/>
          </a:prstGeom>
        </p:spPr>
      </p:pic>
    </p:spTree>
    <p:extLst>
      <p:ext uri="{BB962C8B-B14F-4D97-AF65-F5344CB8AC3E}">
        <p14:creationId xmlns:p14="http://schemas.microsoft.com/office/powerpoint/2010/main" val="7354030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533400" y="566678"/>
            <a:ext cx="11277600" cy="2862322"/>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smtClean="0"/>
              <a:t>Dios </a:t>
            </a:r>
            <a:r>
              <a:rPr lang="es-CO" sz="3600" i="1" dirty="0"/>
              <a:t>tiene derecho sobre nosotros y sobre todo lo que poseemos.  Su derecho tiene supremacía sobre todos los demás.  Y como reconocimiento de ese derecho, él nos pide que le devolvamos una porción fija de todo lo que nos da</a:t>
            </a:r>
            <a:r>
              <a:rPr lang="es-CO" sz="3600" dirty="0"/>
              <a:t>.</a:t>
            </a:r>
            <a:r>
              <a:rPr lang="es-ES_tradnl" sz="3600" dirty="0"/>
              <a:t> </a:t>
            </a:r>
            <a:r>
              <a:rPr lang="es-CO" sz="3600" i="1" dirty="0" smtClean="0"/>
              <a:t>” CMC Pág. 77</a:t>
            </a:r>
            <a:r>
              <a:rPr lang="es-ES_tradnl" sz="3600" dirty="0" smtClean="0"/>
              <a:t> </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4267200" y="3048000"/>
            <a:ext cx="4775200" cy="2660469"/>
          </a:xfrm>
          <a:prstGeom prst="rect">
            <a:avLst/>
          </a:prstGeom>
        </p:spPr>
      </p:pic>
    </p:spTree>
    <p:extLst>
      <p:ext uri="{BB962C8B-B14F-4D97-AF65-F5344CB8AC3E}">
        <p14:creationId xmlns:p14="http://schemas.microsoft.com/office/powerpoint/2010/main" val="288471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533400" y="317480"/>
            <a:ext cx="11277600" cy="3416320"/>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ES_tradnl" sz="3600" i="1" dirty="0"/>
              <a:t>Y Jehová dijo a Aarón: De la tierra de ellos no tendrás heredad, ni entre ellos tendrás parte. Yo soy tu parte y tu heredad en medio de los hijos de Israel. Y he aquí yo he dado a los hijos de Leví todos los diezmos en Israel por heredad, por su ministerio, por cuanto ellos sirven en el ministerio del tabernáculo de </a:t>
            </a:r>
            <a:r>
              <a:rPr lang="es-ES_tradnl" sz="3600" i="1" dirty="0" smtClean="0"/>
              <a:t>reunión</a:t>
            </a:r>
            <a:r>
              <a:rPr lang="es-CO" sz="3600" i="1" dirty="0" smtClean="0"/>
              <a:t>” Números 18: 20,21</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3505200" y="3954334"/>
            <a:ext cx="4365866" cy="2393950"/>
          </a:xfrm>
          <a:prstGeom prst="rect">
            <a:avLst/>
          </a:prstGeom>
        </p:spPr>
      </p:pic>
    </p:spTree>
    <p:extLst>
      <p:ext uri="{BB962C8B-B14F-4D97-AF65-F5344CB8AC3E}">
        <p14:creationId xmlns:p14="http://schemas.microsoft.com/office/powerpoint/2010/main" val="11513955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5" name="Rectángulo 1"/>
          <p:cNvSpPr txBox="1"/>
          <p:nvPr/>
        </p:nvSpPr>
        <p:spPr>
          <a:xfrm>
            <a:off x="2057400" y="1143000"/>
            <a:ext cx="4419600" cy="4524315"/>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smtClean="0"/>
              <a:t>El diezmo es sagrado, reservado por Dios para sí.  Ha de ser traído a su tesorería para ser empleado en el sostén de los obreros evangélicos en su obra</a:t>
            </a:r>
            <a:r>
              <a:rPr lang="es-ES_tradnl" sz="3600" dirty="0" smtClean="0"/>
              <a:t> </a:t>
            </a:r>
            <a:r>
              <a:rPr lang="es-CO" sz="3600" i="1" dirty="0" smtClean="0"/>
              <a:t>” OE Pág. 238</a:t>
            </a:r>
            <a:endParaRPr lang="es-ES_tradnl" sz="3600" i="1" dirty="0">
              <a:latin typeface="Candara" panose="020E0502030303020204" pitchFamily="34" charset="0"/>
              <a:ea typeface="Optima" charset="0"/>
              <a:cs typeface="Optima" charset="0"/>
            </a:endParaRPr>
          </a:p>
        </p:txBody>
      </p:sp>
      <p:pic>
        <p:nvPicPr>
          <p:cNvPr id="6" name="Imagen 5"/>
          <p:cNvPicPr>
            <a:picLocks noChangeAspect="1"/>
          </p:cNvPicPr>
          <p:nvPr/>
        </p:nvPicPr>
        <p:blipFill>
          <a:blip r:embed="rId3"/>
          <a:stretch>
            <a:fillRect/>
          </a:stretch>
        </p:blipFill>
        <p:spPr>
          <a:xfrm>
            <a:off x="7086600" y="1828800"/>
            <a:ext cx="4587153" cy="2940050"/>
          </a:xfrm>
          <a:prstGeom prst="rect">
            <a:avLst/>
          </a:prstGeom>
        </p:spPr>
      </p:pic>
    </p:spTree>
    <p:extLst>
      <p:ext uri="{BB962C8B-B14F-4D97-AF65-F5344CB8AC3E}">
        <p14:creationId xmlns:p14="http://schemas.microsoft.com/office/powerpoint/2010/main" val="5301346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2057400" y="3886200"/>
            <a:ext cx="9601200" cy="1754326"/>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Este </a:t>
            </a:r>
            <a:r>
              <a:rPr lang="es-CO" sz="3600" i="1" dirty="0" smtClean="0"/>
              <a:t>fondo, </a:t>
            </a:r>
            <a:r>
              <a:rPr lang="es-CO" sz="3600" i="1" dirty="0"/>
              <a:t>en ningún caso debería dedicarse a otro uso.  Debe dedicarse unicamente para el sosten del ministerio </a:t>
            </a:r>
            <a:r>
              <a:rPr lang="es-CO" sz="3600" i="1" dirty="0" smtClean="0"/>
              <a:t>evangélico” CMC Pág. 86</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4152900" y="1143000"/>
            <a:ext cx="5410200" cy="2318657"/>
          </a:xfrm>
          <a:prstGeom prst="rect">
            <a:avLst/>
          </a:prstGeom>
        </p:spPr>
      </p:pic>
    </p:spTree>
    <p:extLst>
      <p:ext uri="{BB962C8B-B14F-4D97-AF65-F5344CB8AC3E}">
        <p14:creationId xmlns:p14="http://schemas.microsoft.com/office/powerpoint/2010/main" val="633271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6553200" y="457200"/>
            <a:ext cx="5008605" cy="5632311"/>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Que nadie se sienta libre para retener sus diezmos a fin de usarlos según su propio juicio.  No debe emplearse en casos de emergencia, ni como parezca conveniente, aún en cosas que conciernan a la obra de Dios.</a:t>
            </a:r>
            <a:r>
              <a:rPr lang="es-ES_tradnl" sz="3600" dirty="0"/>
              <a:t> </a:t>
            </a:r>
            <a:r>
              <a:rPr lang="es-CO" sz="3600" i="1" dirty="0" smtClean="0"/>
              <a:t>” CMC Pág. 106</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2667000" y="1143000"/>
            <a:ext cx="3175000" cy="4508500"/>
          </a:xfrm>
          <a:prstGeom prst="rect">
            <a:avLst/>
          </a:prstGeom>
        </p:spPr>
      </p:pic>
    </p:spTree>
    <p:extLst>
      <p:ext uri="{BB962C8B-B14F-4D97-AF65-F5344CB8AC3E}">
        <p14:creationId xmlns:p14="http://schemas.microsoft.com/office/powerpoint/2010/main" val="13343661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2362200" y="3657600"/>
            <a:ext cx="9483810" cy="2308324"/>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Esta ley no caducaria con los ritos y ofrendas de sacrificio que simbolizan a Cristo.  Mientras Dios tenga un pueblo en el mundo, sus derechos sobre él serán los mismos</a:t>
            </a:r>
            <a:r>
              <a:rPr lang="es-ES_tradnl" sz="3600" dirty="0" smtClean="0"/>
              <a:t> </a:t>
            </a:r>
            <a:r>
              <a:rPr lang="es-CO" sz="3600" i="1" dirty="0" smtClean="0"/>
              <a:t>” CMC Pág. 71</a:t>
            </a:r>
            <a:endParaRPr lang="es-ES_tradnl" sz="3600" i="1" dirty="0">
              <a:latin typeface="Candara" panose="020E0502030303020204" pitchFamily="34" charset="0"/>
              <a:ea typeface="Optima" charset="0"/>
              <a:cs typeface="Optima" charset="0"/>
            </a:endParaRPr>
          </a:p>
        </p:txBody>
      </p:sp>
      <p:pic>
        <p:nvPicPr>
          <p:cNvPr id="6" name="Imagen 5"/>
          <p:cNvPicPr>
            <a:picLocks noChangeAspect="1"/>
          </p:cNvPicPr>
          <p:nvPr/>
        </p:nvPicPr>
        <p:blipFill>
          <a:blip r:embed="rId3"/>
          <a:stretch>
            <a:fillRect/>
          </a:stretch>
        </p:blipFill>
        <p:spPr>
          <a:xfrm>
            <a:off x="4814930" y="405969"/>
            <a:ext cx="4578350" cy="3153107"/>
          </a:xfrm>
          <a:prstGeom prst="rect">
            <a:avLst/>
          </a:prstGeom>
        </p:spPr>
      </p:pic>
    </p:spTree>
    <p:extLst>
      <p:ext uri="{BB962C8B-B14F-4D97-AF65-F5344CB8AC3E}">
        <p14:creationId xmlns:p14="http://schemas.microsoft.com/office/powerpoint/2010/main" val="5196364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1981200" y="1143000"/>
            <a:ext cx="5562600" cy="4524315"/>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El sistema </a:t>
            </a:r>
            <a:r>
              <a:rPr lang="es-CO" sz="3600" i="1" dirty="0" smtClean="0"/>
              <a:t>especial del </a:t>
            </a:r>
            <a:r>
              <a:rPr lang="es-CO" sz="3600" i="1" dirty="0"/>
              <a:t>diezmo se fundaba en un principio, que es tan duradero como la ley de </a:t>
            </a:r>
            <a:r>
              <a:rPr lang="es-CO" sz="3600" i="1" dirty="0" smtClean="0"/>
              <a:t>Dios. Así </a:t>
            </a:r>
            <a:r>
              <a:rPr lang="es-CO" sz="3600" i="1" dirty="0"/>
              <a:t>también será una bendición para los que lo practiquen hasta el fin del tiempo.</a:t>
            </a:r>
            <a:r>
              <a:rPr lang="es-ES_tradnl" sz="3600" dirty="0"/>
              <a:t> </a:t>
            </a:r>
            <a:r>
              <a:rPr lang="es-CO" sz="3600" i="1" dirty="0" smtClean="0"/>
              <a:t>” 1JT Pág. 385</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8305800" y="914400"/>
            <a:ext cx="3048000" cy="4522304"/>
          </a:xfrm>
          <a:prstGeom prst="rect">
            <a:avLst/>
          </a:prstGeom>
        </p:spPr>
      </p:pic>
    </p:spTree>
    <p:extLst>
      <p:ext uri="{BB962C8B-B14F-4D97-AF65-F5344CB8AC3E}">
        <p14:creationId xmlns:p14="http://schemas.microsoft.com/office/powerpoint/2010/main" val="18606677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838200" y="490478"/>
            <a:ext cx="10896600" cy="2862322"/>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¿No sabéis que los que trabajan en las cosas sagradas, comen del Templo, y que los que sirven al altar, del altar participan?  Así tambien ordenó el Señor a los que anuncian el evangelio, que vivan del </a:t>
            </a:r>
            <a:r>
              <a:rPr lang="es-CO" sz="3600" i="1" dirty="0" smtClean="0"/>
              <a:t>Evangelio” 1 de Corintios 9:13,14</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3352800" y="3383692"/>
            <a:ext cx="4038600" cy="3028950"/>
          </a:xfrm>
          <a:prstGeom prst="rect">
            <a:avLst/>
          </a:prstGeom>
        </p:spPr>
      </p:pic>
    </p:spTree>
    <p:extLst>
      <p:ext uri="{BB962C8B-B14F-4D97-AF65-F5344CB8AC3E}">
        <p14:creationId xmlns:p14="http://schemas.microsoft.com/office/powerpoint/2010/main" val="11027994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3" name="Rectángulo 2"/>
          <p:cNvSpPr/>
          <p:nvPr/>
        </p:nvSpPr>
        <p:spPr>
          <a:xfrm>
            <a:off x="1447800" y="905470"/>
            <a:ext cx="9438097" cy="923330"/>
          </a:xfrm>
          <a:prstGeom prst="rect">
            <a:avLst/>
          </a:prstGeom>
          <a:noFill/>
        </p:spPr>
        <p:txBody>
          <a:bodyPr wrap="none" lIns="91440" tIns="45720" rIns="91440" bIns="45720">
            <a:spAutoFit/>
          </a:bodyPr>
          <a:lstStyle/>
          <a:p>
            <a:pPr algn="ctr"/>
            <a:r>
              <a:rPr lang="es-ES" sz="5400" b="1" cap="none" spc="0" smtClean="0">
                <a:ln w="9525">
                  <a:solidFill>
                    <a:schemeClr val="bg1"/>
                  </a:solidFill>
                  <a:prstDash val="solid"/>
                </a:ln>
                <a:solidFill>
                  <a:schemeClr val="tx1"/>
                </a:solidFill>
                <a:effectLst>
                  <a:outerShdw blurRad="12700" dist="38100" dir="2700000" algn="tl" rotWithShape="0">
                    <a:schemeClr val="bg1">
                      <a:lumMod val="50000"/>
                    </a:schemeClr>
                  </a:outerShdw>
                </a:effectLst>
              </a:rPr>
              <a:t>ESTRUCTURA ORGANIZACIONAL</a:t>
            </a:r>
            <a:endParaRPr lang="es-E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grpSp>
        <p:nvGrpSpPr>
          <p:cNvPr id="10" name="Agrupar 9"/>
          <p:cNvGrpSpPr/>
          <p:nvPr/>
        </p:nvGrpSpPr>
        <p:grpSpPr>
          <a:xfrm>
            <a:off x="95878" y="2662744"/>
            <a:ext cx="1732922" cy="1316073"/>
            <a:chOff x="489636" y="2081596"/>
            <a:chExt cx="2419866" cy="1790704"/>
          </a:xfrm>
        </p:grpSpPr>
        <p:pic>
          <p:nvPicPr>
            <p:cNvPr id="4" name="Imagen 3"/>
            <p:cNvPicPr>
              <a:picLocks noChangeAspect="1"/>
            </p:cNvPicPr>
            <p:nvPr/>
          </p:nvPicPr>
          <p:blipFill>
            <a:blip r:embed="rId3"/>
            <a:stretch>
              <a:fillRect/>
            </a:stretch>
          </p:blipFill>
          <p:spPr>
            <a:xfrm>
              <a:off x="1121375" y="2081596"/>
              <a:ext cx="1209933" cy="895351"/>
            </a:xfrm>
            <a:prstGeom prst="rect">
              <a:avLst/>
            </a:prstGeom>
          </p:spPr>
        </p:pic>
        <p:pic>
          <p:nvPicPr>
            <p:cNvPr id="5" name="Imagen 4"/>
            <p:cNvPicPr>
              <a:picLocks noChangeAspect="1"/>
            </p:cNvPicPr>
            <p:nvPr/>
          </p:nvPicPr>
          <p:blipFill>
            <a:blip r:embed="rId3"/>
            <a:stretch>
              <a:fillRect/>
            </a:stretch>
          </p:blipFill>
          <p:spPr>
            <a:xfrm>
              <a:off x="489636" y="2976948"/>
              <a:ext cx="1209933" cy="895351"/>
            </a:xfrm>
            <a:prstGeom prst="rect">
              <a:avLst/>
            </a:prstGeom>
          </p:spPr>
        </p:pic>
        <p:pic>
          <p:nvPicPr>
            <p:cNvPr id="6" name="Imagen 5"/>
            <p:cNvPicPr>
              <a:picLocks noChangeAspect="1"/>
            </p:cNvPicPr>
            <p:nvPr/>
          </p:nvPicPr>
          <p:blipFill>
            <a:blip r:embed="rId3"/>
            <a:stretch>
              <a:fillRect/>
            </a:stretch>
          </p:blipFill>
          <p:spPr>
            <a:xfrm>
              <a:off x="1699569" y="2976949"/>
              <a:ext cx="1209933" cy="895351"/>
            </a:xfrm>
            <a:prstGeom prst="rect">
              <a:avLst/>
            </a:prstGeom>
          </p:spPr>
        </p:pic>
      </p:grpSp>
      <p:sp>
        <p:nvSpPr>
          <p:cNvPr id="7" name="Rectángulo 1"/>
          <p:cNvSpPr txBox="1"/>
          <p:nvPr/>
        </p:nvSpPr>
        <p:spPr>
          <a:xfrm>
            <a:off x="219652" y="4070593"/>
            <a:ext cx="1459931" cy="461665"/>
          </a:xfrm>
          <a:prstGeom prst="rect">
            <a:avLst/>
          </a:prstGeom>
        </p:spPr>
        <p:txBody>
          <a:bodyPr wrap="square">
            <a:spAutoFit/>
          </a:bodyPr>
          <a:lstStyle/>
          <a:p>
            <a:pPr algn="just"/>
            <a:r>
              <a:rPr lang="es-ES" sz="2400" dirty="0" smtClean="0">
                <a:latin typeface="Candara" panose="020E0502030303020204" pitchFamily="34" charset="0"/>
                <a:ea typeface="Optima" charset="0"/>
                <a:cs typeface="Optima" charset="0"/>
              </a:rPr>
              <a:t>DISTRITO</a:t>
            </a:r>
            <a:endParaRPr lang="es-ES_tradnl" sz="2400" dirty="0">
              <a:latin typeface="Candara" panose="020E0502030303020204" pitchFamily="34" charset="0"/>
              <a:ea typeface="Optima" charset="0"/>
              <a:cs typeface="Optima" charset="0"/>
            </a:endParaRPr>
          </a:p>
        </p:txBody>
      </p:sp>
      <p:pic>
        <p:nvPicPr>
          <p:cNvPr id="8" name="Imagen 7"/>
          <p:cNvPicPr>
            <a:picLocks noChangeAspect="1"/>
          </p:cNvPicPr>
          <p:nvPr/>
        </p:nvPicPr>
        <p:blipFill>
          <a:blip r:embed="rId4"/>
          <a:stretch>
            <a:fillRect/>
          </a:stretch>
        </p:blipFill>
        <p:spPr>
          <a:xfrm>
            <a:off x="2126457" y="2597244"/>
            <a:ext cx="1759743" cy="1704504"/>
          </a:xfrm>
          <a:prstGeom prst="rect">
            <a:avLst/>
          </a:prstGeom>
        </p:spPr>
      </p:pic>
      <p:sp>
        <p:nvSpPr>
          <p:cNvPr id="9" name="Rectángulo 1"/>
          <p:cNvSpPr txBox="1"/>
          <p:nvPr/>
        </p:nvSpPr>
        <p:spPr>
          <a:xfrm>
            <a:off x="2068203" y="4272267"/>
            <a:ext cx="1876250" cy="830997"/>
          </a:xfrm>
          <a:prstGeom prst="rect">
            <a:avLst/>
          </a:prstGeom>
        </p:spPr>
        <p:txBody>
          <a:bodyPr wrap="square">
            <a:spAutoFit/>
          </a:bodyPr>
          <a:lstStyle/>
          <a:p>
            <a:pPr algn="ctr"/>
            <a:r>
              <a:rPr lang="es-ES" sz="2400" dirty="0" smtClean="0">
                <a:latin typeface="Candara" panose="020E0502030303020204" pitchFamily="34" charset="0"/>
                <a:ea typeface="Optima" charset="0"/>
                <a:cs typeface="Optima" charset="0"/>
              </a:rPr>
              <a:t>ASOCIACIÓN O MISIÓN</a:t>
            </a:r>
            <a:endParaRPr lang="es-ES_tradnl" sz="2400" dirty="0">
              <a:latin typeface="Candara" panose="020E0502030303020204" pitchFamily="34" charset="0"/>
              <a:ea typeface="Optima" charset="0"/>
              <a:cs typeface="Optima" charset="0"/>
            </a:endParaRPr>
          </a:p>
        </p:txBody>
      </p:sp>
      <p:pic>
        <p:nvPicPr>
          <p:cNvPr id="11" name="Imagen 10"/>
          <p:cNvPicPr>
            <a:picLocks noChangeAspect="1"/>
          </p:cNvPicPr>
          <p:nvPr/>
        </p:nvPicPr>
        <p:blipFill>
          <a:blip r:embed="rId5"/>
          <a:stretch>
            <a:fillRect/>
          </a:stretch>
        </p:blipFill>
        <p:spPr>
          <a:xfrm>
            <a:off x="6477000" y="2693184"/>
            <a:ext cx="2908882" cy="1788028"/>
          </a:xfrm>
          <a:prstGeom prst="rect">
            <a:avLst/>
          </a:prstGeom>
        </p:spPr>
      </p:pic>
      <p:pic>
        <p:nvPicPr>
          <p:cNvPr id="14" name="Imagen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9624" y="2453084"/>
            <a:ext cx="1750176" cy="2268228"/>
          </a:xfrm>
          <a:prstGeom prst="rect">
            <a:avLst/>
          </a:prstGeom>
        </p:spPr>
      </p:pic>
      <p:sp>
        <p:nvSpPr>
          <p:cNvPr id="15" name="Rectángulo 1"/>
          <p:cNvSpPr txBox="1"/>
          <p:nvPr/>
        </p:nvSpPr>
        <p:spPr>
          <a:xfrm>
            <a:off x="4540561" y="4721312"/>
            <a:ext cx="1174095" cy="461665"/>
          </a:xfrm>
          <a:prstGeom prst="rect">
            <a:avLst/>
          </a:prstGeom>
        </p:spPr>
        <p:txBody>
          <a:bodyPr wrap="square">
            <a:spAutoFit/>
          </a:bodyPr>
          <a:lstStyle/>
          <a:p>
            <a:pPr algn="ctr"/>
            <a:r>
              <a:rPr lang="es-ES" sz="2400" dirty="0" smtClean="0">
                <a:latin typeface="Candara" panose="020E0502030303020204" pitchFamily="34" charset="0"/>
                <a:ea typeface="Optima" charset="0"/>
                <a:cs typeface="Optima" charset="0"/>
              </a:rPr>
              <a:t>UNION</a:t>
            </a:r>
            <a:endParaRPr lang="es-ES_tradnl" sz="2400" dirty="0">
              <a:latin typeface="Candara" panose="020E0502030303020204" pitchFamily="34" charset="0"/>
              <a:ea typeface="Optima" charset="0"/>
              <a:cs typeface="Optima" charset="0"/>
            </a:endParaRPr>
          </a:p>
        </p:txBody>
      </p:sp>
      <p:sp>
        <p:nvSpPr>
          <p:cNvPr id="16" name="Rectángulo 1"/>
          <p:cNvSpPr txBox="1"/>
          <p:nvPr/>
        </p:nvSpPr>
        <p:spPr>
          <a:xfrm>
            <a:off x="7240757" y="4480147"/>
            <a:ext cx="1381367" cy="461665"/>
          </a:xfrm>
          <a:prstGeom prst="rect">
            <a:avLst/>
          </a:prstGeom>
        </p:spPr>
        <p:txBody>
          <a:bodyPr wrap="square">
            <a:spAutoFit/>
          </a:bodyPr>
          <a:lstStyle/>
          <a:p>
            <a:pPr algn="ctr"/>
            <a:r>
              <a:rPr lang="es-ES" sz="2400" dirty="0" smtClean="0">
                <a:latin typeface="Candara" panose="020E0502030303020204" pitchFamily="34" charset="0"/>
                <a:ea typeface="Optima" charset="0"/>
                <a:cs typeface="Optima" charset="0"/>
              </a:rPr>
              <a:t>DIVISIÓN</a:t>
            </a:r>
            <a:endParaRPr lang="es-ES_tradnl" sz="2400" dirty="0">
              <a:latin typeface="Candara" panose="020E0502030303020204" pitchFamily="34" charset="0"/>
              <a:ea typeface="Optima" charset="0"/>
              <a:cs typeface="Optima" charset="0"/>
            </a:endParaRPr>
          </a:p>
        </p:txBody>
      </p:sp>
      <p:pic>
        <p:nvPicPr>
          <p:cNvPr id="17" name="Imagen 16"/>
          <p:cNvPicPr>
            <a:picLocks noChangeAspect="1"/>
          </p:cNvPicPr>
          <p:nvPr/>
        </p:nvPicPr>
        <p:blipFill>
          <a:blip r:embed="rId7"/>
          <a:stretch>
            <a:fillRect/>
          </a:stretch>
        </p:blipFill>
        <p:spPr>
          <a:xfrm>
            <a:off x="9560208" y="2133600"/>
            <a:ext cx="2631792" cy="2631792"/>
          </a:xfrm>
          <a:prstGeom prst="rect">
            <a:avLst/>
          </a:prstGeom>
        </p:spPr>
      </p:pic>
      <p:sp>
        <p:nvSpPr>
          <p:cNvPr id="18" name="Rectángulo 1"/>
          <p:cNvSpPr txBox="1"/>
          <p:nvPr/>
        </p:nvSpPr>
        <p:spPr>
          <a:xfrm>
            <a:off x="9930237" y="4624451"/>
            <a:ext cx="1891734" cy="830997"/>
          </a:xfrm>
          <a:prstGeom prst="rect">
            <a:avLst/>
          </a:prstGeom>
        </p:spPr>
        <p:txBody>
          <a:bodyPr wrap="square">
            <a:spAutoFit/>
          </a:bodyPr>
          <a:lstStyle/>
          <a:p>
            <a:pPr algn="ctr"/>
            <a:r>
              <a:rPr lang="es-ES" sz="2400" dirty="0" smtClean="0">
                <a:latin typeface="Candara" panose="020E0502030303020204" pitchFamily="34" charset="0"/>
                <a:ea typeface="Optima" charset="0"/>
                <a:cs typeface="Optima" charset="0"/>
              </a:rPr>
              <a:t>ASOCIACIÓN GENERAL</a:t>
            </a:r>
            <a:endParaRPr lang="es-ES_tradnl" sz="2400" dirty="0">
              <a:latin typeface="Candara" panose="020E0502030303020204" pitchFamily="34" charset="0"/>
              <a:ea typeface="Optima" charset="0"/>
              <a:cs typeface="Optima" charset="0"/>
            </a:endParaRPr>
          </a:p>
        </p:txBody>
      </p:sp>
    </p:spTree>
    <p:extLst>
      <p:ext uri="{BB962C8B-B14F-4D97-AF65-F5344CB8AC3E}">
        <p14:creationId xmlns:p14="http://schemas.microsoft.com/office/powerpoint/2010/main" val="150909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circle(in)">
                                      <p:cBhvr>
                                        <p:cTn id="44" dur="2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inVertical)">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43" presetClass="entr" presetSubtype="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
                                        <p:tgtEl>
                                          <p:spTgt spid="18"/>
                                        </p:tgtEl>
                                      </p:cBhvr>
                                    </p:animEffect>
                                    <p:anim calcmode="lin" valueType="num">
                                      <p:cBhvr>
                                        <p:cTn id="55" dur="400" fill="hold"/>
                                        <p:tgtEl>
                                          <p:spTgt spid="18"/>
                                        </p:tgtEl>
                                        <p:attrNameLst>
                                          <p:attrName>ppt_x</p:attrName>
                                        </p:attrNameLst>
                                      </p:cBhvr>
                                      <p:tavLst>
                                        <p:tav tm="0">
                                          <p:val>
                                            <p:strVal val="#ppt_x"/>
                                          </p:val>
                                        </p:tav>
                                        <p:tav tm="100000">
                                          <p:val>
                                            <p:strVal val="#ppt_x"/>
                                          </p:val>
                                        </p:tav>
                                      </p:tavLst>
                                    </p:anim>
                                    <p:anim calcmode="lin" valueType="num">
                                      <p:cBhvr>
                                        <p:cTn id="56" dur="400" fill="hold"/>
                                        <p:tgtEl>
                                          <p:spTgt spid="18"/>
                                        </p:tgtEl>
                                        <p:attrNameLst>
                                          <p:attrName>ppt_y</p:attrName>
                                        </p:attrNameLst>
                                      </p:cBhvr>
                                      <p:tavLst>
                                        <p:tav tm="0">
                                          <p:val>
                                            <p:strVal val="#ppt_y+0.31"/>
                                          </p:val>
                                        </p:tav>
                                        <p:tav tm="100000">
                                          <p:val>
                                            <p:strVal val="#ppt_y+0.31"/>
                                          </p:val>
                                        </p:tav>
                                      </p:tavLst>
                                    </p:anim>
                                    <p:anim calcmode="lin" valueType="num">
                                      <p:cBhvr>
                                        <p:cTn id="57" dur="600" decel="50000" fill="hold">
                                          <p:stCondLst>
                                            <p:cond delay="400"/>
                                          </p:stCondLst>
                                        </p:cTn>
                                        <p:tgtEl>
                                          <p:spTgt spid="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8" dur="600" decel="50000" fill="hold">
                                          <p:stCondLst>
                                            <p:cond delay="400"/>
                                          </p:stCondLst>
                                        </p:cTn>
                                        <p:tgtEl>
                                          <p:spTgt spid="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5" grpId="0"/>
      <p:bldP spid="16"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3" name="Rectángulo 1"/>
          <p:cNvSpPr txBox="1"/>
          <p:nvPr/>
        </p:nvSpPr>
        <p:spPr>
          <a:xfrm>
            <a:off x="7192382" y="1676400"/>
            <a:ext cx="4313818" cy="3170099"/>
          </a:xfrm>
          <a:prstGeom prst="rect">
            <a:avLst/>
          </a:prstGeom>
        </p:spPr>
        <p:txBody>
          <a:bodyPr wrap="square">
            <a:spAutoFit/>
          </a:bodyPr>
          <a:lstStyle/>
          <a:p>
            <a:pPr algn="just"/>
            <a:r>
              <a:rPr lang="es-ES_tradnl" sz="4000" i="1" dirty="0" smtClean="0">
                <a:latin typeface="Candara" panose="020E0502030303020204" pitchFamily="34" charset="0"/>
                <a:ea typeface="Optima" charset="0"/>
                <a:cs typeface="Optima" charset="0"/>
              </a:rPr>
              <a:t>“De Jehová es la tierra y su plenitud; el mundo, y los que en él habitan”.  (Salmos 24:1).</a:t>
            </a:r>
            <a:endParaRPr lang="es-ES_tradnl" sz="4000" i="1" dirty="0">
              <a:latin typeface="Candara" panose="020E0502030303020204" pitchFamily="34" charset="0"/>
              <a:ea typeface="Optima" charset="0"/>
              <a:cs typeface="Optima" charset="0"/>
            </a:endParaRPr>
          </a:p>
        </p:txBody>
      </p:sp>
      <p:pic>
        <p:nvPicPr>
          <p:cNvPr id="2" name="Imagen 1"/>
          <p:cNvPicPr>
            <a:picLocks noChangeAspect="1"/>
          </p:cNvPicPr>
          <p:nvPr/>
        </p:nvPicPr>
        <p:blipFill>
          <a:blip r:embed="rId3"/>
          <a:stretch>
            <a:fillRect/>
          </a:stretch>
        </p:blipFill>
        <p:spPr>
          <a:xfrm>
            <a:off x="2819400" y="1600200"/>
            <a:ext cx="3759200" cy="3333760"/>
          </a:xfrm>
          <a:prstGeom prst="rect">
            <a:avLst/>
          </a:prstGeom>
        </p:spPr>
      </p:pic>
    </p:spTree>
    <p:extLst>
      <p:ext uri="{BB962C8B-B14F-4D97-AF65-F5344CB8AC3E}">
        <p14:creationId xmlns:p14="http://schemas.microsoft.com/office/powerpoint/2010/main" val="10090671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pic>
        <p:nvPicPr>
          <p:cNvPr id="4" name="Imagen 3"/>
          <p:cNvPicPr>
            <a:picLocks noChangeAspect="1"/>
          </p:cNvPicPr>
          <p:nvPr/>
        </p:nvPicPr>
        <p:blipFill>
          <a:blip r:embed="rId3"/>
          <a:stretch>
            <a:fillRect/>
          </a:stretch>
        </p:blipFill>
        <p:spPr>
          <a:xfrm>
            <a:off x="2743200" y="2641600"/>
            <a:ext cx="2857500" cy="2844800"/>
          </a:xfrm>
          <a:prstGeom prst="rect">
            <a:avLst/>
          </a:prstGeom>
        </p:spPr>
      </p:pic>
      <p:sp>
        <p:nvSpPr>
          <p:cNvPr id="5" name="Rectángulo 4"/>
          <p:cNvSpPr/>
          <p:nvPr/>
        </p:nvSpPr>
        <p:spPr>
          <a:xfrm>
            <a:off x="2368361" y="1066800"/>
            <a:ext cx="3470630" cy="1107996"/>
          </a:xfrm>
          <a:prstGeom prst="rect">
            <a:avLst/>
          </a:prstGeom>
          <a:noFill/>
        </p:spPr>
        <p:txBody>
          <a:bodyPr wrap="none" lIns="91440" tIns="45720" rIns="91440" bIns="45720">
            <a:spAutoFit/>
          </a:bodyPr>
          <a:lstStyle/>
          <a:p>
            <a:pPr algn="ctr"/>
            <a:r>
              <a:rPr lang="es-ES" sz="6600" b="1" cap="none" spc="0" smtClean="0">
                <a:ln w="9525">
                  <a:solidFill>
                    <a:schemeClr val="bg1"/>
                  </a:solidFill>
                  <a:prstDash val="solid"/>
                </a:ln>
                <a:solidFill>
                  <a:schemeClr val="tx1"/>
                </a:solidFill>
                <a:effectLst>
                  <a:outerShdw blurRad="12700" dist="38100" dir="2700000" algn="tl" rotWithShape="0">
                    <a:schemeClr val="bg1">
                      <a:lumMod val="50000"/>
                    </a:schemeClr>
                  </a:outerShdw>
                </a:effectLst>
              </a:rPr>
              <a:t>DIEZMOS</a:t>
            </a:r>
            <a:endParaRPr lang="es-E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1900" y="2670432"/>
            <a:ext cx="2667000" cy="2807368"/>
          </a:xfrm>
          <a:prstGeom prst="rect">
            <a:avLst/>
          </a:prstGeom>
        </p:spPr>
      </p:pic>
      <p:sp>
        <p:nvSpPr>
          <p:cNvPr id="7" name="Rectángulo 6"/>
          <p:cNvSpPr/>
          <p:nvPr/>
        </p:nvSpPr>
        <p:spPr>
          <a:xfrm>
            <a:off x="6905202" y="1066800"/>
            <a:ext cx="4020396" cy="1107996"/>
          </a:xfrm>
          <a:prstGeom prst="rect">
            <a:avLst/>
          </a:prstGeom>
          <a:noFill/>
        </p:spPr>
        <p:txBody>
          <a:bodyPr wrap="none" lIns="91440" tIns="45720" rIns="91440" bIns="45720">
            <a:spAutoFit/>
          </a:bodyPr>
          <a:lstStyle/>
          <a:p>
            <a:pPr algn="ctr"/>
            <a:r>
              <a:rPr lang="es-ES" sz="6600" b="1" smtClean="0">
                <a:ln w="9525">
                  <a:solidFill>
                    <a:schemeClr val="bg1"/>
                  </a:solidFill>
                  <a:prstDash val="solid"/>
                </a:ln>
                <a:effectLst>
                  <a:outerShdw blurRad="12700" dist="38100" dir="2700000" algn="tl" rotWithShape="0">
                    <a:schemeClr val="bg1">
                      <a:lumMod val="50000"/>
                    </a:schemeClr>
                  </a:outerShdw>
                </a:effectLst>
              </a:rPr>
              <a:t>OFRENDAS</a:t>
            </a:r>
            <a:endParaRPr lang="es-E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9671548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28600" y="720804"/>
            <a:ext cx="3470630" cy="1107996"/>
          </a:xfrm>
          <a:prstGeom prst="rect">
            <a:avLst/>
          </a:prstGeom>
          <a:noFill/>
        </p:spPr>
        <p:txBody>
          <a:bodyPr wrap="none" lIns="91440" tIns="45720" rIns="91440" bIns="45720">
            <a:spAutoFit/>
          </a:bodyPr>
          <a:lstStyle/>
          <a:p>
            <a:pPr algn="ctr"/>
            <a:r>
              <a:rPr lang="es-ES" sz="66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DIEZMOS</a:t>
            </a:r>
            <a:endParaRPr lang="es-E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7903541" y="1939636"/>
            <a:ext cx="3276600"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10% ASOC GRAL</a:t>
            </a:r>
            <a:endParaRPr lang="es-ES_tradnl" sz="3600" dirty="0">
              <a:latin typeface="Candara" panose="020E0502030303020204" pitchFamily="34" charset="0"/>
              <a:ea typeface="Optima" charset="0"/>
              <a:cs typeface="Optima" charset="0"/>
            </a:endParaRPr>
          </a:p>
        </p:txBody>
      </p:sp>
      <p:sp>
        <p:nvSpPr>
          <p:cNvPr id="5" name="Rectángulo 1"/>
          <p:cNvSpPr txBox="1"/>
          <p:nvPr/>
        </p:nvSpPr>
        <p:spPr>
          <a:xfrm>
            <a:off x="9552561" y="2494321"/>
            <a:ext cx="2819400"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10% UNION</a:t>
            </a:r>
            <a:endParaRPr lang="es-ES_tradnl" sz="3600" dirty="0">
              <a:latin typeface="Candara" panose="020E0502030303020204" pitchFamily="34" charset="0"/>
              <a:ea typeface="Optima" charset="0"/>
              <a:cs typeface="Optima" charset="0"/>
            </a:endParaRPr>
          </a:p>
        </p:txBody>
      </p:sp>
      <p:sp>
        <p:nvSpPr>
          <p:cNvPr id="6" name="Rectángulo 1"/>
          <p:cNvSpPr txBox="1"/>
          <p:nvPr/>
        </p:nvSpPr>
        <p:spPr>
          <a:xfrm>
            <a:off x="10287000" y="3691103"/>
            <a:ext cx="2819400" cy="646331"/>
          </a:xfrm>
          <a:prstGeom prst="rect">
            <a:avLst/>
          </a:prstGeom>
        </p:spPr>
        <p:txBody>
          <a:bodyPr wrap="square">
            <a:spAutoFit/>
          </a:bodyPr>
          <a:lstStyle/>
          <a:p>
            <a:pPr algn="just"/>
            <a:r>
              <a:rPr lang="es-ES" sz="3600" dirty="0">
                <a:latin typeface="Candara" panose="020E0502030303020204" pitchFamily="34" charset="0"/>
                <a:ea typeface="Optima" charset="0"/>
                <a:cs typeface="Optima" charset="0"/>
              </a:rPr>
              <a:t>7</a:t>
            </a:r>
            <a:r>
              <a:rPr lang="es-ES" sz="3600" dirty="0" smtClean="0">
                <a:latin typeface="Candara" panose="020E0502030303020204" pitchFamily="34" charset="0"/>
                <a:ea typeface="Optima" charset="0"/>
                <a:cs typeface="Optima" charset="0"/>
              </a:rPr>
              <a:t>% UNAC</a:t>
            </a:r>
            <a:endParaRPr lang="es-ES_tradnl" sz="3600" dirty="0">
              <a:latin typeface="Candara" panose="020E0502030303020204" pitchFamily="34" charset="0"/>
              <a:ea typeface="Optima" charset="0"/>
              <a:cs typeface="Optima" charset="0"/>
            </a:endParaRPr>
          </a:p>
        </p:txBody>
      </p:sp>
      <p:sp>
        <p:nvSpPr>
          <p:cNvPr id="7" name="Rectángulo 1"/>
          <p:cNvSpPr txBox="1"/>
          <p:nvPr/>
        </p:nvSpPr>
        <p:spPr>
          <a:xfrm>
            <a:off x="2726614" y="2228776"/>
            <a:ext cx="2139776" cy="646331"/>
          </a:xfrm>
          <a:prstGeom prst="rect">
            <a:avLst/>
          </a:prstGeom>
        </p:spPr>
        <p:txBody>
          <a:bodyPr wrap="square">
            <a:spAutoFit/>
          </a:bodyPr>
          <a:lstStyle/>
          <a:p>
            <a:pPr algn="just"/>
            <a:r>
              <a:rPr lang="es-ES" sz="3600" dirty="0">
                <a:latin typeface="Candara" panose="020E0502030303020204" pitchFamily="34" charset="0"/>
                <a:ea typeface="Optima" charset="0"/>
                <a:cs typeface="Optima" charset="0"/>
              </a:rPr>
              <a:t>6</a:t>
            </a:r>
            <a:r>
              <a:rPr lang="es-ES" sz="3600" dirty="0" smtClean="0">
                <a:latin typeface="Candara" panose="020E0502030303020204" pitchFamily="34" charset="0"/>
                <a:ea typeface="Optima" charset="0"/>
                <a:cs typeface="Optima" charset="0"/>
              </a:rPr>
              <a:t>% DPTOS</a:t>
            </a:r>
            <a:endParaRPr lang="es-ES_tradnl" sz="3600" dirty="0">
              <a:latin typeface="Candara" panose="020E0502030303020204" pitchFamily="34" charset="0"/>
              <a:ea typeface="Optima" charset="0"/>
              <a:cs typeface="Optima" charset="0"/>
            </a:endParaRPr>
          </a:p>
        </p:txBody>
      </p:sp>
      <p:sp>
        <p:nvSpPr>
          <p:cNvPr id="8" name="Rectángulo 1"/>
          <p:cNvSpPr txBox="1"/>
          <p:nvPr/>
        </p:nvSpPr>
        <p:spPr>
          <a:xfrm rot="2944470">
            <a:off x="3374734" y="1235312"/>
            <a:ext cx="2819400"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3% COLEGIOS</a:t>
            </a:r>
            <a:endParaRPr lang="es-ES_tradnl" sz="3600" dirty="0">
              <a:latin typeface="Candara" panose="020E0502030303020204" pitchFamily="34" charset="0"/>
              <a:ea typeface="Optima" charset="0"/>
              <a:cs typeface="Optima" charset="0"/>
            </a:endParaRPr>
          </a:p>
        </p:txBody>
      </p:sp>
      <p:sp>
        <p:nvSpPr>
          <p:cNvPr id="9" name="Rectángulo 1"/>
          <p:cNvSpPr txBox="1"/>
          <p:nvPr/>
        </p:nvSpPr>
        <p:spPr>
          <a:xfrm>
            <a:off x="1397254" y="2799302"/>
            <a:ext cx="2760133"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0,25% PUBLIC</a:t>
            </a:r>
            <a:endParaRPr lang="es-ES_tradnl" sz="3600" dirty="0">
              <a:latin typeface="Candara" panose="020E0502030303020204" pitchFamily="34" charset="0"/>
              <a:ea typeface="Optima" charset="0"/>
              <a:cs typeface="Optima" charset="0"/>
            </a:endParaRPr>
          </a:p>
        </p:txBody>
      </p:sp>
      <p:sp>
        <p:nvSpPr>
          <p:cNvPr id="10" name="Rectángulo 1"/>
          <p:cNvSpPr txBox="1"/>
          <p:nvPr/>
        </p:nvSpPr>
        <p:spPr>
          <a:xfrm rot="20080095">
            <a:off x="6652301" y="830301"/>
            <a:ext cx="5251622"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0,50% COMUNICA.</a:t>
            </a:r>
            <a:endParaRPr lang="es-ES_tradnl" sz="3600" dirty="0">
              <a:latin typeface="Candara" panose="020E0502030303020204" pitchFamily="34" charset="0"/>
              <a:ea typeface="Optima" charset="0"/>
              <a:cs typeface="Optima" charset="0"/>
            </a:endParaRPr>
          </a:p>
        </p:txBody>
      </p:sp>
      <p:sp>
        <p:nvSpPr>
          <p:cNvPr id="11" name="Rectángulo 1"/>
          <p:cNvSpPr txBox="1"/>
          <p:nvPr/>
        </p:nvSpPr>
        <p:spPr>
          <a:xfrm>
            <a:off x="429764" y="3929072"/>
            <a:ext cx="3727623"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57% MINISTERIO</a:t>
            </a:r>
            <a:endParaRPr lang="es-ES_tradnl" sz="3600" dirty="0">
              <a:latin typeface="Candara" panose="020E0502030303020204" pitchFamily="34" charset="0"/>
              <a:ea typeface="Optima" charset="0"/>
              <a:cs typeface="Optima" charset="0"/>
            </a:endParaRPr>
          </a:p>
        </p:txBody>
      </p:sp>
      <p:sp>
        <p:nvSpPr>
          <p:cNvPr id="12" name="Rectángulo 1"/>
          <p:cNvSpPr txBox="1"/>
          <p:nvPr/>
        </p:nvSpPr>
        <p:spPr>
          <a:xfrm rot="18751600">
            <a:off x="5503709" y="397372"/>
            <a:ext cx="4423720"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6,25% ADMIN</a:t>
            </a:r>
            <a:endParaRPr lang="es-ES_tradnl" sz="3600" dirty="0">
              <a:latin typeface="Candara" panose="020E0502030303020204" pitchFamily="34" charset="0"/>
              <a:ea typeface="Optima" charset="0"/>
              <a:cs typeface="Optima" charset="0"/>
            </a:endParaRPr>
          </a:p>
        </p:txBody>
      </p:sp>
      <p:graphicFrame>
        <p:nvGraphicFramePr>
          <p:cNvPr id="13" name="Gráfico 12"/>
          <p:cNvGraphicFramePr>
            <a:graphicFrameLocks/>
          </p:cNvGraphicFramePr>
          <p:nvPr>
            <p:extLst>
              <p:ext uri="{D42A27DB-BD31-4B8C-83A1-F6EECF244321}">
                <p14:modId xmlns:p14="http://schemas.microsoft.com/office/powerpoint/2010/main" val="1490758495"/>
              </p:ext>
            </p:extLst>
          </p:nvPr>
        </p:nvGraphicFramePr>
        <p:xfrm>
          <a:off x="3278924" y="2120900"/>
          <a:ext cx="7535047" cy="4584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5222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3" name="Rectángulo 2"/>
          <p:cNvSpPr/>
          <p:nvPr/>
        </p:nvSpPr>
        <p:spPr>
          <a:xfrm>
            <a:off x="3962400" y="152400"/>
            <a:ext cx="4020396" cy="1107996"/>
          </a:xfrm>
          <a:prstGeom prst="rect">
            <a:avLst/>
          </a:prstGeom>
          <a:noFill/>
        </p:spPr>
        <p:txBody>
          <a:bodyPr wrap="none" lIns="91440" tIns="45720" rIns="91440" bIns="45720">
            <a:spAutoFit/>
          </a:bodyPr>
          <a:lstStyle/>
          <a:p>
            <a:pPr algn="ctr"/>
            <a:r>
              <a:rPr lang="es-ES" sz="6600" b="1" cap="none" spc="0" smtClean="0">
                <a:ln w="9525">
                  <a:solidFill>
                    <a:schemeClr val="bg1"/>
                  </a:solidFill>
                  <a:prstDash val="solid"/>
                </a:ln>
                <a:solidFill>
                  <a:schemeClr val="tx1"/>
                </a:solidFill>
                <a:effectLst>
                  <a:outerShdw blurRad="12700" dist="38100" dir="2700000" algn="tl" rotWithShape="0">
                    <a:schemeClr val="bg1">
                      <a:lumMod val="50000"/>
                    </a:schemeClr>
                  </a:outerShdw>
                </a:effectLst>
              </a:rPr>
              <a:t>OFRENDAS</a:t>
            </a:r>
            <a:endParaRPr lang="es-E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2971800" y="1524000"/>
            <a:ext cx="2971800" cy="914400"/>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5400" smtClean="0"/>
              <a:t>20%</a:t>
            </a:r>
            <a:endParaRPr lang="es-ES_tradnl" sz="5400"/>
          </a:p>
        </p:txBody>
      </p:sp>
      <p:sp>
        <p:nvSpPr>
          <p:cNvPr id="8" name="Rectángulo 7"/>
          <p:cNvSpPr/>
          <p:nvPr/>
        </p:nvSpPr>
        <p:spPr>
          <a:xfrm>
            <a:off x="2971800" y="2438400"/>
            <a:ext cx="2971800" cy="914400"/>
          </a:xfrm>
          <a:prstGeom prst="rect">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5400" dirty="0" smtClean="0"/>
              <a:t>20%</a:t>
            </a:r>
            <a:endParaRPr lang="es-ES_tradnl" sz="5400" dirty="0"/>
          </a:p>
        </p:txBody>
      </p:sp>
      <p:sp>
        <p:nvSpPr>
          <p:cNvPr id="9" name="Rectángulo 8"/>
          <p:cNvSpPr/>
          <p:nvPr/>
        </p:nvSpPr>
        <p:spPr>
          <a:xfrm>
            <a:off x="2971800" y="3352800"/>
            <a:ext cx="2971800" cy="2743200"/>
          </a:xfrm>
          <a:prstGeom prst="rect">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5400" dirty="0" smtClean="0"/>
              <a:t>60%</a:t>
            </a:r>
            <a:endParaRPr lang="es-ES_tradnl" sz="5400" dirty="0"/>
          </a:p>
        </p:txBody>
      </p:sp>
      <p:sp>
        <p:nvSpPr>
          <p:cNvPr id="10" name="Rectángulo 1"/>
          <p:cNvSpPr txBox="1"/>
          <p:nvPr/>
        </p:nvSpPr>
        <p:spPr>
          <a:xfrm>
            <a:off x="6172200" y="1658034"/>
            <a:ext cx="5486400" cy="646331"/>
          </a:xfrm>
          <a:prstGeom prst="rect">
            <a:avLst/>
          </a:prstGeom>
        </p:spPr>
        <p:txBody>
          <a:bodyPr wrap="square">
            <a:spAutoFit/>
          </a:bodyPr>
          <a:lstStyle/>
          <a:p>
            <a:pPr algn="just"/>
            <a:r>
              <a:rPr lang="es-ES" sz="3600" smtClean="0">
                <a:latin typeface="Candara" panose="020E0502030303020204" pitchFamily="34" charset="0"/>
                <a:ea typeface="Optima" charset="0"/>
                <a:cs typeface="Optima" charset="0"/>
              </a:rPr>
              <a:t>DESARROLLO ASOCIACION</a:t>
            </a:r>
            <a:endParaRPr lang="es-ES_tradnl" sz="3600" dirty="0">
              <a:latin typeface="Candara" panose="020E0502030303020204" pitchFamily="34" charset="0"/>
              <a:ea typeface="Optima" charset="0"/>
              <a:cs typeface="Optima" charset="0"/>
            </a:endParaRPr>
          </a:p>
        </p:txBody>
      </p:sp>
      <p:sp>
        <p:nvSpPr>
          <p:cNvPr id="11" name="Rectángulo 1"/>
          <p:cNvSpPr txBox="1"/>
          <p:nvPr/>
        </p:nvSpPr>
        <p:spPr>
          <a:xfrm>
            <a:off x="6172200" y="2572434"/>
            <a:ext cx="5486400" cy="646331"/>
          </a:xfrm>
          <a:prstGeom prst="rect">
            <a:avLst/>
          </a:prstGeom>
        </p:spPr>
        <p:txBody>
          <a:bodyPr wrap="square">
            <a:spAutoFit/>
          </a:bodyPr>
          <a:lstStyle/>
          <a:p>
            <a:pPr algn="just"/>
            <a:r>
              <a:rPr lang="es-ES" sz="3600" smtClean="0">
                <a:latin typeface="Candara" panose="020E0502030303020204" pitchFamily="34" charset="0"/>
                <a:ea typeface="Optima" charset="0"/>
                <a:cs typeface="Optima" charset="0"/>
              </a:rPr>
              <a:t>OFRENDA MUNDIAL</a:t>
            </a:r>
            <a:endParaRPr lang="es-ES_tradnl" sz="3600" dirty="0">
              <a:latin typeface="Candara" panose="020E0502030303020204" pitchFamily="34" charset="0"/>
              <a:ea typeface="Optima" charset="0"/>
              <a:cs typeface="Optima" charset="0"/>
            </a:endParaRPr>
          </a:p>
        </p:txBody>
      </p:sp>
      <p:sp>
        <p:nvSpPr>
          <p:cNvPr id="12" name="Rectángulo 1"/>
          <p:cNvSpPr txBox="1"/>
          <p:nvPr/>
        </p:nvSpPr>
        <p:spPr>
          <a:xfrm>
            <a:off x="6172200" y="4401234"/>
            <a:ext cx="5486400"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IGLESIA LOCAL</a:t>
            </a:r>
            <a:endParaRPr lang="es-ES_tradnl" sz="3600" dirty="0">
              <a:latin typeface="Candara" panose="020E0502030303020204" pitchFamily="34" charset="0"/>
              <a:ea typeface="Optima" charset="0"/>
              <a:cs typeface="Optima" charset="0"/>
            </a:endParaRPr>
          </a:p>
        </p:txBody>
      </p:sp>
    </p:spTree>
    <p:extLst>
      <p:ext uri="{BB962C8B-B14F-4D97-AF65-F5344CB8AC3E}">
        <p14:creationId xmlns:p14="http://schemas.microsoft.com/office/powerpoint/2010/main" val="149630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heckerboard(across)">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3" name="Rectángulo 2"/>
          <p:cNvSpPr/>
          <p:nvPr/>
        </p:nvSpPr>
        <p:spPr>
          <a:xfrm>
            <a:off x="401688" y="152400"/>
            <a:ext cx="11141833" cy="1107996"/>
          </a:xfrm>
          <a:prstGeom prst="rect">
            <a:avLst/>
          </a:prstGeom>
          <a:noFill/>
        </p:spPr>
        <p:txBody>
          <a:bodyPr wrap="none" lIns="91440" tIns="45720" rIns="91440" bIns="45720">
            <a:spAutoFit/>
          </a:bodyPr>
          <a:lstStyle/>
          <a:p>
            <a:pPr algn="ctr"/>
            <a:r>
              <a:rPr lang="es-ES" sz="6600" b="1" cap="none" spc="0" smtClean="0">
                <a:ln w="9525">
                  <a:solidFill>
                    <a:schemeClr val="bg1"/>
                  </a:solidFill>
                  <a:prstDash val="solid"/>
                </a:ln>
                <a:solidFill>
                  <a:schemeClr val="tx1"/>
                </a:solidFill>
                <a:effectLst>
                  <a:outerShdw blurRad="12700" dist="38100" dir="2700000" algn="tl" rotWithShape="0">
                    <a:schemeClr val="bg1">
                      <a:lumMod val="50000"/>
                    </a:schemeClr>
                  </a:outerShdw>
                </a:effectLst>
              </a:rPr>
              <a:t>20% DESARROLLO ASOCIACION</a:t>
            </a:r>
            <a:endParaRPr lang="es-ES" sz="6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4" name="Rectángulo 3"/>
          <p:cNvSpPr/>
          <p:nvPr/>
        </p:nvSpPr>
        <p:spPr>
          <a:xfrm>
            <a:off x="2743200" y="1295400"/>
            <a:ext cx="2971800" cy="524933"/>
          </a:xfrm>
          <a:prstGeom prst="rect">
            <a:avLst/>
          </a:prstGeom>
          <a:solidFill>
            <a:schemeClr val="accent1">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4000"/>
              <a:t>5</a:t>
            </a:r>
            <a:r>
              <a:rPr lang="es-ES_tradnl" sz="4000" smtClean="0"/>
              <a:t>%</a:t>
            </a:r>
            <a:endParaRPr lang="es-ES_tradnl" sz="4000"/>
          </a:p>
        </p:txBody>
      </p:sp>
      <p:sp>
        <p:nvSpPr>
          <p:cNvPr id="5" name="Rectángulo 4"/>
          <p:cNvSpPr/>
          <p:nvPr/>
        </p:nvSpPr>
        <p:spPr>
          <a:xfrm>
            <a:off x="2743200" y="1820333"/>
            <a:ext cx="2971800" cy="524933"/>
          </a:xfrm>
          <a:prstGeom prst="rect">
            <a:avLst/>
          </a:prstGeom>
          <a:solidFill>
            <a:schemeClr val="accent3">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4000"/>
              <a:t>5</a:t>
            </a:r>
            <a:r>
              <a:rPr lang="es-ES_tradnl" sz="4000" smtClean="0"/>
              <a:t>%</a:t>
            </a:r>
            <a:endParaRPr lang="es-ES_tradnl" sz="4000"/>
          </a:p>
        </p:txBody>
      </p:sp>
      <p:sp>
        <p:nvSpPr>
          <p:cNvPr id="6" name="Rectángulo 5"/>
          <p:cNvSpPr/>
          <p:nvPr/>
        </p:nvSpPr>
        <p:spPr>
          <a:xfrm>
            <a:off x="2743200" y="2345266"/>
            <a:ext cx="2971800" cy="524933"/>
          </a:xfrm>
          <a:prstGeom prst="rect">
            <a:avLst/>
          </a:prstGeom>
          <a:solidFill>
            <a:schemeClr val="accent6">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4000"/>
              <a:t>5</a:t>
            </a:r>
            <a:r>
              <a:rPr lang="es-ES_tradnl" sz="4000" smtClean="0"/>
              <a:t>%</a:t>
            </a:r>
            <a:endParaRPr lang="es-ES_tradnl" sz="4000"/>
          </a:p>
        </p:txBody>
      </p:sp>
      <p:sp>
        <p:nvSpPr>
          <p:cNvPr id="7" name="Rectángulo 6"/>
          <p:cNvSpPr/>
          <p:nvPr/>
        </p:nvSpPr>
        <p:spPr>
          <a:xfrm>
            <a:off x="2743200" y="2870199"/>
            <a:ext cx="2971800" cy="863601"/>
          </a:xfrm>
          <a:prstGeom prst="rect">
            <a:avLst/>
          </a:prstGeom>
          <a:solidFill>
            <a:schemeClr val="accent2">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4000" dirty="0" smtClean="0"/>
              <a:t>10%</a:t>
            </a:r>
            <a:endParaRPr lang="es-ES_tradnl" sz="4000" dirty="0"/>
          </a:p>
        </p:txBody>
      </p:sp>
      <p:sp>
        <p:nvSpPr>
          <p:cNvPr id="8" name="Rectángulo 7"/>
          <p:cNvSpPr/>
          <p:nvPr/>
        </p:nvSpPr>
        <p:spPr>
          <a:xfrm>
            <a:off x="2743200" y="3733800"/>
            <a:ext cx="2971800" cy="2743200"/>
          </a:xfrm>
          <a:prstGeom prst="rect">
            <a:avLst/>
          </a:prstGeom>
          <a:solidFill>
            <a:srgbClr val="3D48C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4000" dirty="0" smtClean="0"/>
              <a:t>75%</a:t>
            </a:r>
            <a:endParaRPr lang="es-ES_tradnl" sz="4000" dirty="0"/>
          </a:p>
        </p:txBody>
      </p:sp>
      <p:sp>
        <p:nvSpPr>
          <p:cNvPr id="9" name="Rectángulo 1"/>
          <p:cNvSpPr txBox="1"/>
          <p:nvPr/>
        </p:nvSpPr>
        <p:spPr>
          <a:xfrm>
            <a:off x="5943600" y="1234700"/>
            <a:ext cx="5943600" cy="646331"/>
          </a:xfrm>
          <a:prstGeom prst="rect">
            <a:avLst/>
          </a:prstGeom>
        </p:spPr>
        <p:txBody>
          <a:bodyPr wrap="square">
            <a:spAutoFit/>
          </a:bodyPr>
          <a:lstStyle/>
          <a:p>
            <a:pPr algn="just"/>
            <a:r>
              <a:rPr lang="es-ES" sz="3600" smtClean="0">
                <a:latin typeface="Candara" panose="020E0502030303020204" pitchFamily="34" charset="0"/>
                <a:ea typeface="Optima" charset="0"/>
                <a:cs typeface="Optima" charset="0"/>
              </a:rPr>
              <a:t>CONSOLIDACION FAMILIAS</a:t>
            </a:r>
            <a:endParaRPr lang="es-ES_tradnl" sz="3600" dirty="0">
              <a:latin typeface="Candara" panose="020E0502030303020204" pitchFamily="34" charset="0"/>
              <a:ea typeface="Optima" charset="0"/>
              <a:cs typeface="Optima" charset="0"/>
            </a:endParaRPr>
          </a:p>
        </p:txBody>
      </p:sp>
      <p:sp>
        <p:nvSpPr>
          <p:cNvPr id="10" name="Rectángulo 1"/>
          <p:cNvSpPr txBox="1"/>
          <p:nvPr/>
        </p:nvSpPr>
        <p:spPr>
          <a:xfrm>
            <a:off x="5943600" y="1759633"/>
            <a:ext cx="5943600" cy="646331"/>
          </a:xfrm>
          <a:prstGeom prst="rect">
            <a:avLst/>
          </a:prstGeom>
        </p:spPr>
        <p:txBody>
          <a:bodyPr wrap="square">
            <a:spAutoFit/>
          </a:bodyPr>
          <a:lstStyle/>
          <a:p>
            <a:pPr algn="just"/>
            <a:r>
              <a:rPr lang="es-ES" sz="3600" dirty="0" smtClean="0">
                <a:latin typeface="Candara" panose="020E0502030303020204" pitchFamily="34" charset="0"/>
                <a:ea typeface="Optima" charset="0"/>
                <a:cs typeface="Optima" charset="0"/>
              </a:rPr>
              <a:t>CAMPAMENTO EL PARAISO</a:t>
            </a:r>
            <a:endParaRPr lang="es-ES_tradnl" sz="3600" dirty="0">
              <a:latin typeface="Candara" panose="020E0502030303020204" pitchFamily="34" charset="0"/>
              <a:ea typeface="Optima" charset="0"/>
              <a:cs typeface="Optima" charset="0"/>
            </a:endParaRPr>
          </a:p>
        </p:txBody>
      </p:sp>
      <p:sp>
        <p:nvSpPr>
          <p:cNvPr id="11" name="Rectángulo 1"/>
          <p:cNvSpPr txBox="1"/>
          <p:nvPr/>
        </p:nvSpPr>
        <p:spPr>
          <a:xfrm>
            <a:off x="5943600" y="2284566"/>
            <a:ext cx="5943600" cy="646331"/>
          </a:xfrm>
          <a:prstGeom prst="rect">
            <a:avLst/>
          </a:prstGeom>
        </p:spPr>
        <p:txBody>
          <a:bodyPr wrap="square">
            <a:spAutoFit/>
          </a:bodyPr>
          <a:lstStyle/>
          <a:p>
            <a:pPr algn="just"/>
            <a:r>
              <a:rPr lang="es-ES" sz="3600" smtClean="0">
                <a:latin typeface="Candara" panose="020E0502030303020204" pitchFamily="34" charset="0"/>
                <a:ea typeface="Optima" charset="0"/>
                <a:cs typeface="Optima" charset="0"/>
              </a:rPr>
              <a:t>MAYORDOMIA</a:t>
            </a:r>
            <a:endParaRPr lang="es-ES_tradnl" sz="3600" dirty="0">
              <a:latin typeface="Candara" panose="020E0502030303020204" pitchFamily="34" charset="0"/>
              <a:ea typeface="Optima" charset="0"/>
              <a:cs typeface="Optima" charset="0"/>
            </a:endParaRPr>
          </a:p>
        </p:txBody>
      </p:sp>
      <p:sp>
        <p:nvSpPr>
          <p:cNvPr id="12" name="Rectángulo 1"/>
          <p:cNvSpPr txBox="1"/>
          <p:nvPr/>
        </p:nvSpPr>
        <p:spPr>
          <a:xfrm>
            <a:off x="5943600" y="2978833"/>
            <a:ext cx="5943600" cy="646331"/>
          </a:xfrm>
          <a:prstGeom prst="rect">
            <a:avLst/>
          </a:prstGeom>
        </p:spPr>
        <p:txBody>
          <a:bodyPr wrap="square">
            <a:spAutoFit/>
          </a:bodyPr>
          <a:lstStyle/>
          <a:p>
            <a:pPr algn="just"/>
            <a:r>
              <a:rPr lang="es-ES" sz="3600" smtClean="0">
                <a:latin typeface="Candara" panose="020E0502030303020204" pitchFamily="34" charset="0"/>
                <a:ea typeface="Optima" charset="0"/>
                <a:cs typeface="Optima" charset="0"/>
              </a:rPr>
              <a:t>DESARROLLO COLEGIOS</a:t>
            </a:r>
            <a:endParaRPr lang="es-ES_tradnl" sz="3600" dirty="0">
              <a:latin typeface="Candara" panose="020E0502030303020204" pitchFamily="34" charset="0"/>
              <a:ea typeface="Optima" charset="0"/>
              <a:cs typeface="Optima" charset="0"/>
            </a:endParaRPr>
          </a:p>
        </p:txBody>
      </p:sp>
      <p:sp>
        <p:nvSpPr>
          <p:cNvPr id="13" name="Rectángulo 1"/>
          <p:cNvSpPr txBox="1"/>
          <p:nvPr/>
        </p:nvSpPr>
        <p:spPr>
          <a:xfrm>
            <a:off x="5943600" y="4782234"/>
            <a:ext cx="5943600" cy="646331"/>
          </a:xfrm>
          <a:prstGeom prst="rect">
            <a:avLst/>
          </a:prstGeom>
        </p:spPr>
        <p:txBody>
          <a:bodyPr wrap="square">
            <a:spAutoFit/>
          </a:bodyPr>
          <a:lstStyle/>
          <a:p>
            <a:pPr algn="just"/>
            <a:r>
              <a:rPr lang="es-ES" sz="3600" smtClean="0">
                <a:latin typeface="Candara" panose="020E0502030303020204" pitchFamily="34" charset="0"/>
                <a:ea typeface="Optima" charset="0"/>
                <a:cs typeface="Optima" charset="0"/>
              </a:rPr>
              <a:t>DESARROLLO TEMPLOS</a:t>
            </a:r>
            <a:endParaRPr lang="es-ES_tradnl" sz="3600" dirty="0">
              <a:latin typeface="Candara" panose="020E0502030303020204" pitchFamily="34" charset="0"/>
              <a:ea typeface="Optima" charset="0"/>
              <a:cs typeface="Optima" charset="0"/>
            </a:endParaRPr>
          </a:p>
        </p:txBody>
      </p:sp>
    </p:spTree>
    <p:extLst>
      <p:ext uri="{BB962C8B-B14F-4D97-AF65-F5344CB8AC3E}">
        <p14:creationId xmlns:p14="http://schemas.microsoft.com/office/powerpoint/2010/main" val="191171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pic>
        <p:nvPicPr>
          <p:cNvPr id="3" name="Imagen 2"/>
          <p:cNvPicPr>
            <a:picLocks noChangeAspect="1"/>
          </p:cNvPicPr>
          <p:nvPr/>
        </p:nvPicPr>
        <p:blipFill>
          <a:blip r:embed="rId3"/>
          <a:stretch>
            <a:fillRect/>
          </a:stretch>
        </p:blipFill>
        <p:spPr>
          <a:xfrm>
            <a:off x="1905000" y="1371600"/>
            <a:ext cx="8890000" cy="3175000"/>
          </a:xfrm>
          <a:prstGeom prst="rect">
            <a:avLst/>
          </a:prstGeom>
        </p:spPr>
      </p:pic>
    </p:spTree>
    <p:extLst>
      <p:ext uri="{BB962C8B-B14F-4D97-AF65-F5344CB8AC3E}">
        <p14:creationId xmlns:p14="http://schemas.microsoft.com/office/powerpoint/2010/main" val="3360339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txBox="1"/>
          <p:nvPr/>
        </p:nvSpPr>
        <p:spPr>
          <a:xfrm>
            <a:off x="2460171" y="3617655"/>
            <a:ext cx="9290420" cy="2554545"/>
          </a:xfrm>
          <a:prstGeom prst="rect">
            <a:avLst/>
          </a:prstGeom>
        </p:spPr>
        <p:txBody>
          <a:bodyPr wrap="square">
            <a:spAutoFit/>
          </a:bodyPr>
          <a:lstStyle/>
          <a:p>
            <a:pPr marL="685800" indent="-685800">
              <a:buFont typeface="Wingdings" charset="2"/>
              <a:buChar char="§"/>
            </a:pPr>
            <a:r>
              <a:rPr lang="es-ES_tradnl" sz="4000" dirty="0" smtClean="0">
                <a:latin typeface="Candara" charset="0"/>
                <a:ea typeface="Candara" charset="0"/>
                <a:cs typeface="Candara" charset="0"/>
              </a:rPr>
              <a:t>Mayordomía es el intento serio de una persona por vivir reconociendo que es un administrador o administradora de los recursos de Dios</a:t>
            </a:r>
            <a:endParaRPr lang="es-ES_tradnl" sz="4000" dirty="0">
              <a:latin typeface="Candara" charset="0"/>
              <a:ea typeface="Candara" charset="0"/>
              <a:cs typeface="Candara" charset="0"/>
            </a:endParaRPr>
          </a:p>
        </p:txBody>
      </p:sp>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pic>
        <p:nvPicPr>
          <p:cNvPr id="4" name="Imagen 3"/>
          <p:cNvPicPr>
            <a:picLocks noChangeAspect="1"/>
          </p:cNvPicPr>
          <p:nvPr/>
        </p:nvPicPr>
        <p:blipFill>
          <a:blip r:embed="rId3"/>
          <a:stretch>
            <a:fillRect/>
          </a:stretch>
        </p:blipFill>
        <p:spPr>
          <a:xfrm>
            <a:off x="5105400" y="594282"/>
            <a:ext cx="3810000" cy="2753402"/>
          </a:xfrm>
          <a:prstGeom prst="rect">
            <a:avLst/>
          </a:prstGeom>
        </p:spPr>
      </p:pic>
    </p:spTree>
    <p:extLst>
      <p:ext uri="{BB962C8B-B14F-4D97-AF65-F5344CB8AC3E}">
        <p14:creationId xmlns:p14="http://schemas.microsoft.com/office/powerpoint/2010/main" val="919467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txBox="1"/>
          <p:nvPr/>
        </p:nvSpPr>
        <p:spPr>
          <a:xfrm>
            <a:off x="2421364" y="3657600"/>
            <a:ext cx="9694436" cy="2554545"/>
          </a:xfrm>
          <a:prstGeom prst="rect">
            <a:avLst/>
          </a:prstGeom>
        </p:spPr>
        <p:txBody>
          <a:bodyPr wrap="square">
            <a:spAutoFit/>
          </a:bodyPr>
          <a:lstStyle/>
          <a:p>
            <a:r>
              <a:rPr lang="es-ES_tradnl" sz="4000" i="1" dirty="0" smtClean="0">
                <a:latin typeface="Candara" panose="020E0502030303020204" pitchFamily="34" charset="0"/>
                <a:ea typeface="Optima" charset="0"/>
                <a:cs typeface="Optima" charset="0"/>
              </a:rPr>
              <a:t>“Desnudo salí del vientre de mi madre, y desnudo tornaré allá.  Jehová dio, y Jehová quitó: sea el nombre de Jehová bendito”.  (Job 20:21).</a:t>
            </a:r>
            <a:endParaRPr lang="es-ES_tradnl" sz="4000" i="1" dirty="0">
              <a:latin typeface="Candara" panose="020E0502030303020204" pitchFamily="34" charset="0"/>
              <a:ea typeface="Optima" charset="0"/>
              <a:cs typeface="Optima" charset="0"/>
            </a:endParaRPr>
          </a:p>
        </p:txBody>
      </p:sp>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pic>
        <p:nvPicPr>
          <p:cNvPr id="4" name="Imagen 3"/>
          <p:cNvPicPr>
            <a:picLocks noChangeAspect="1"/>
          </p:cNvPicPr>
          <p:nvPr/>
        </p:nvPicPr>
        <p:blipFill>
          <a:blip r:embed="rId3"/>
          <a:stretch>
            <a:fillRect/>
          </a:stretch>
        </p:blipFill>
        <p:spPr>
          <a:xfrm>
            <a:off x="4876800" y="838200"/>
            <a:ext cx="4419600" cy="2486025"/>
          </a:xfrm>
          <a:prstGeom prst="rect">
            <a:avLst/>
          </a:prstGeom>
        </p:spPr>
      </p:pic>
    </p:spTree>
    <p:extLst>
      <p:ext uri="{BB962C8B-B14F-4D97-AF65-F5344CB8AC3E}">
        <p14:creationId xmlns:p14="http://schemas.microsoft.com/office/powerpoint/2010/main" val="1406051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7" name="Rectángulo 1"/>
          <p:cNvSpPr txBox="1"/>
          <p:nvPr/>
        </p:nvSpPr>
        <p:spPr>
          <a:xfrm>
            <a:off x="1512441" y="358346"/>
            <a:ext cx="10486768" cy="3416320"/>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“Dios ha puesto su mano sobre todas las cosas, tanto en los hombres como en sus posesiones, porque todo le pertenece.  Él dice: Soy el dueño del mundo; el universo es mío, y requiero que consagréis a mi servicio las primicias de todo lo que he puesto en vuestras manos mediante mi bendición.” CMC Pág. 77</a:t>
            </a:r>
            <a:endParaRPr lang="es-ES_tradnl" sz="3600" i="1" dirty="0">
              <a:latin typeface="Candara" panose="020E0502030303020204" pitchFamily="34" charset="0"/>
              <a:ea typeface="Optima" charset="0"/>
              <a:cs typeface="Optima" charset="0"/>
            </a:endParaRPr>
          </a:p>
        </p:txBody>
      </p:sp>
      <p:pic>
        <p:nvPicPr>
          <p:cNvPr id="8" name="Imagen 7"/>
          <p:cNvPicPr>
            <a:picLocks noChangeAspect="1"/>
          </p:cNvPicPr>
          <p:nvPr/>
        </p:nvPicPr>
        <p:blipFill>
          <a:blip r:embed="rId3"/>
          <a:stretch>
            <a:fillRect/>
          </a:stretch>
        </p:blipFill>
        <p:spPr>
          <a:xfrm>
            <a:off x="4419599" y="3967225"/>
            <a:ext cx="4672451" cy="1765280"/>
          </a:xfrm>
          <a:prstGeom prst="rect">
            <a:avLst/>
          </a:prstGeom>
        </p:spPr>
      </p:pic>
    </p:spTree>
    <p:extLst>
      <p:ext uri="{BB962C8B-B14F-4D97-AF65-F5344CB8AC3E}">
        <p14:creationId xmlns:p14="http://schemas.microsoft.com/office/powerpoint/2010/main" val="1904023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4" name="Rectángulo 1"/>
          <p:cNvSpPr txBox="1"/>
          <p:nvPr/>
        </p:nvSpPr>
        <p:spPr>
          <a:xfrm>
            <a:off x="1512441" y="3124200"/>
            <a:ext cx="10486768" cy="2862322"/>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ellos habían de mostrar su fe en la sangre de Cristo como la expiación prometida ofrenciendo en sacrificio las primicias del ganado.  Además de esto, debian presentar al Señor los primeros frutos de la tierra, como ofrenda de agradecimiento</a:t>
            </a:r>
            <a:r>
              <a:rPr lang="es-ES_tradnl" sz="3600" dirty="0"/>
              <a:t> </a:t>
            </a:r>
            <a:r>
              <a:rPr lang="es-ES_tradnl" sz="3600" i="1" dirty="0" smtClean="0">
                <a:latin typeface="Candara" panose="020E0502030303020204" pitchFamily="34" charset="0"/>
                <a:ea typeface="Optima" charset="0"/>
                <a:cs typeface="Optima" charset="0"/>
              </a:rPr>
              <a:t>.” CMC Pág. 77</a:t>
            </a:r>
            <a:endParaRPr lang="es-ES_tradnl" sz="3600" i="1" dirty="0">
              <a:latin typeface="Candara" panose="020E0502030303020204" pitchFamily="34" charset="0"/>
              <a:ea typeface="Optima" charset="0"/>
              <a:cs typeface="Optima" charset="0"/>
            </a:endParaRPr>
          </a:p>
        </p:txBody>
      </p:sp>
      <p:pic>
        <p:nvPicPr>
          <p:cNvPr id="5" name="Imagen 4"/>
          <p:cNvPicPr>
            <a:picLocks noChangeAspect="1"/>
          </p:cNvPicPr>
          <p:nvPr/>
        </p:nvPicPr>
        <p:blipFill>
          <a:blip r:embed="rId3"/>
          <a:stretch>
            <a:fillRect/>
          </a:stretch>
        </p:blipFill>
        <p:spPr>
          <a:xfrm>
            <a:off x="3962400" y="569955"/>
            <a:ext cx="4648200" cy="2324100"/>
          </a:xfrm>
          <a:prstGeom prst="rect">
            <a:avLst/>
          </a:prstGeom>
        </p:spPr>
      </p:pic>
    </p:spTree>
    <p:extLst>
      <p:ext uri="{BB962C8B-B14F-4D97-AF65-F5344CB8AC3E}">
        <p14:creationId xmlns:p14="http://schemas.microsoft.com/office/powerpoint/2010/main" val="3415783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pic>
        <p:nvPicPr>
          <p:cNvPr id="4" name="Imagen 3"/>
          <p:cNvPicPr>
            <a:picLocks noChangeAspect="1"/>
          </p:cNvPicPr>
          <p:nvPr/>
        </p:nvPicPr>
        <p:blipFill>
          <a:blip r:embed="rId3"/>
          <a:stretch>
            <a:fillRect/>
          </a:stretch>
        </p:blipFill>
        <p:spPr>
          <a:xfrm>
            <a:off x="914400" y="1828800"/>
            <a:ext cx="4724400" cy="2362200"/>
          </a:xfrm>
          <a:prstGeom prst="rect">
            <a:avLst/>
          </a:prstGeom>
        </p:spPr>
      </p:pic>
      <p:sp>
        <p:nvSpPr>
          <p:cNvPr id="5" name="Rectángulo 1"/>
          <p:cNvSpPr txBox="1"/>
          <p:nvPr/>
        </p:nvSpPr>
        <p:spPr>
          <a:xfrm>
            <a:off x="6324600" y="1143000"/>
            <a:ext cx="5497959" cy="3970318"/>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ES" sz="3600" i="1" dirty="0" smtClean="0"/>
              <a:t>Tal como lo hizo Abraham, hay que pagar el diezmo de todo lo que se posee y de todo lo que se recibe.  Un diezmo dado fielmente es la parte del Señor</a:t>
            </a:r>
            <a:r>
              <a:rPr lang="es-ES_tradnl" sz="3600" i="1" dirty="0" smtClean="0">
                <a:latin typeface="Candara" panose="020E0502030303020204" pitchFamily="34" charset="0"/>
                <a:ea typeface="Optima" charset="0"/>
                <a:cs typeface="Optima" charset="0"/>
              </a:rPr>
              <a:t>.” CMC Pág. 71</a:t>
            </a:r>
            <a:endParaRPr lang="es-ES_tradnl" sz="3600" i="1" dirty="0">
              <a:latin typeface="Candara" panose="020E0502030303020204" pitchFamily="34" charset="0"/>
              <a:ea typeface="Optima" charset="0"/>
              <a:cs typeface="Optima" charset="0"/>
            </a:endParaRPr>
          </a:p>
        </p:txBody>
      </p:sp>
    </p:spTree>
    <p:extLst>
      <p:ext uri="{BB962C8B-B14F-4D97-AF65-F5344CB8AC3E}">
        <p14:creationId xmlns:p14="http://schemas.microsoft.com/office/powerpoint/2010/main" val="6841282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pic>
        <p:nvPicPr>
          <p:cNvPr id="4" name="Imagen 3"/>
          <p:cNvPicPr>
            <a:picLocks noChangeAspect="1"/>
          </p:cNvPicPr>
          <p:nvPr/>
        </p:nvPicPr>
        <p:blipFill>
          <a:blip r:embed="rId3"/>
          <a:stretch>
            <a:fillRect/>
          </a:stretch>
        </p:blipFill>
        <p:spPr>
          <a:xfrm>
            <a:off x="2438400" y="914400"/>
            <a:ext cx="3676650" cy="4853663"/>
          </a:xfrm>
          <a:prstGeom prst="rect">
            <a:avLst/>
          </a:prstGeom>
        </p:spPr>
      </p:pic>
      <p:sp>
        <p:nvSpPr>
          <p:cNvPr id="5" name="Rectángulo 1"/>
          <p:cNvSpPr txBox="1"/>
          <p:nvPr/>
        </p:nvSpPr>
        <p:spPr>
          <a:xfrm>
            <a:off x="6629400" y="789087"/>
            <a:ext cx="5269359" cy="5078313"/>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CO" sz="3600" i="1" dirty="0"/>
              <a:t>Aun cuando la iglesia se componga mayormente de hermanos pobres, el asunto de la benevolencia sistemática debe explicarse cabalmente y adoptarse el plan de todo corazón.  La fidelidad no traerá escasez</a:t>
            </a:r>
            <a:r>
              <a:rPr lang="es-ES_tradnl" sz="3600" dirty="0"/>
              <a:t> </a:t>
            </a:r>
            <a:r>
              <a:rPr lang="es-ES_tradnl" sz="3600" i="1" dirty="0" smtClean="0">
                <a:latin typeface="Candara" panose="020E0502030303020204" pitchFamily="34" charset="0"/>
                <a:ea typeface="Optima" charset="0"/>
                <a:cs typeface="Optima" charset="0"/>
              </a:rPr>
              <a:t>.” OE Pág. 234</a:t>
            </a:r>
            <a:endParaRPr lang="es-ES_tradnl" sz="3600" i="1" dirty="0">
              <a:latin typeface="Candara" panose="020E0502030303020204" pitchFamily="34" charset="0"/>
              <a:ea typeface="Optima" charset="0"/>
              <a:cs typeface="Optima" charset="0"/>
            </a:endParaRPr>
          </a:p>
        </p:txBody>
      </p:sp>
    </p:spTree>
    <p:extLst>
      <p:ext uri="{BB962C8B-B14F-4D97-AF65-F5344CB8AC3E}">
        <p14:creationId xmlns:p14="http://schemas.microsoft.com/office/powerpoint/2010/main" val="51628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8382000" y="5867400"/>
            <a:ext cx="3733800" cy="990600"/>
          </a:xfrm>
          <a:prstGeom prst="rect">
            <a:avLst/>
          </a:prstGeom>
          <a:ln>
            <a:noFill/>
          </a:ln>
          <a:effectLst>
            <a:softEdge rad="112500"/>
          </a:effectLst>
        </p:spPr>
      </p:pic>
      <p:sp>
        <p:nvSpPr>
          <p:cNvPr id="5" name="Rectángulo 1"/>
          <p:cNvSpPr txBox="1"/>
          <p:nvPr/>
        </p:nvSpPr>
        <p:spPr>
          <a:xfrm>
            <a:off x="2731641" y="789087"/>
            <a:ext cx="9003159" cy="1754326"/>
          </a:xfrm>
          <a:prstGeom prst="rect">
            <a:avLst/>
          </a:prstGeom>
        </p:spPr>
        <p:txBody>
          <a:bodyPr wrap="square">
            <a:spAutoFit/>
          </a:bodyPr>
          <a:lstStyle/>
          <a:p>
            <a:pPr algn="just"/>
            <a:r>
              <a:rPr lang="es-ES_tradnl" sz="3600" i="1" dirty="0" smtClean="0">
                <a:latin typeface="Candara" panose="020E0502030303020204" pitchFamily="34" charset="0"/>
                <a:ea typeface="Optima" charset="0"/>
                <a:cs typeface="Optima" charset="0"/>
              </a:rPr>
              <a:t>“</a:t>
            </a:r>
            <a:r>
              <a:rPr lang="es-ES_tradnl" sz="3600" i="1" dirty="0"/>
              <a:t>Y el diezmo de la tierra, así de la simiente de la tierra como del fruto de los árboles, de Jehová </a:t>
            </a:r>
            <a:r>
              <a:rPr lang="es-ES_tradnl" sz="3600" i="1" dirty="0" smtClean="0"/>
              <a:t> es</a:t>
            </a:r>
            <a:r>
              <a:rPr lang="es-ES_tradnl" sz="3600" i="1" dirty="0"/>
              <a:t>; </a:t>
            </a:r>
            <a:r>
              <a:rPr lang="es-ES_tradnl" sz="3600" i="1" dirty="0" smtClean="0"/>
              <a:t>es  </a:t>
            </a:r>
            <a:r>
              <a:rPr lang="es-ES_tradnl" sz="3600" i="1" dirty="0"/>
              <a:t>cosa </a:t>
            </a:r>
            <a:r>
              <a:rPr lang="es-ES_tradnl" sz="3600" i="1" dirty="0" smtClean="0"/>
              <a:t> dedicada  a Jehová.  Y todo</a:t>
            </a:r>
            <a:endParaRPr lang="es-ES_tradnl" sz="3600" i="1" dirty="0">
              <a:latin typeface="Candara" panose="020E0502030303020204" pitchFamily="34" charset="0"/>
              <a:ea typeface="Optima" charset="0"/>
              <a:cs typeface="Optima" charset="0"/>
            </a:endParaRPr>
          </a:p>
        </p:txBody>
      </p:sp>
      <p:sp>
        <p:nvSpPr>
          <p:cNvPr id="6" name="Rectángulo 1"/>
          <p:cNvSpPr txBox="1"/>
          <p:nvPr/>
        </p:nvSpPr>
        <p:spPr>
          <a:xfrm>
            <a:off x="7456041" y="2438400"/>
            <a:ext cx="4278759" cy="3416320"/>
          </a:xfrm>
          <a:prstGeom prst="rect">
            <a:avLst/>
          </a:prstGeom>
        </p:spPr>
        <p:txBody>
          <a:bodyPr wrap="square">
            <a:spAutoFit/>
          </a:bodyPr>
          <a:lstStyle/>
          <a:p>
            <a:pPr algn="just"/>
            <a:r>
              <a:rPr lang="es-ES_tradnl" sz="3600" i="1" smtClean="0"/>
              <a:t>diezmo </a:t>
            </a:r>
            <a:r>
              <a:rPr lang="es-ES_tradnl" sz="3600" i="1" dirty="0"/>
              <a:t>de vacas o de ovejas, de todo lo que pasa </a:t>
            </a:r>
            <a:r>
              <a:rPr lang="es-ES_tradnl" sz="3600" i="1" dirty="0" smtClean="0"/>
              <a:t>bajo </a:t>
            </a:r>
            <a:r>
              <a:rPr lang="es-ES_tradnl" sz="3600" i="1" dirty="0"/>
              <a:t>la vara, el diezmo será consagrado a </a:t>
            </a:r>
            <a:r>
              <a:rPr lang="es-ES_tradnl" sz="3600" i="1" dirty="0" smtClean="0"/>
              <a:t>Jehová” Levítico 27: 30, 32</a:t>
            </a:r>
            <a:r>
              <a:rPr lang="es-ES_tradnl" sz="3600" dirty="0" smtClean="0"/>
              <a:t> </a:t>
            </a:r>
            <a:endParaRPr lang="es-ES_tradnl" sz="3600" i="1" dirty="0">
              <a:latin typeface="Candara" panose="020E0502030303020204" pitchFamily="34" charset="0"/>
              <a:ea typeface="Optima" charset="0"/>
              <a:cs typeface="Optima" charset="0"/>
            </a:endParaRPr>
          </a:p>
        </p:txBody>
      </p:sp>
      <p:pic>
        <p:nvPicPr>
          <p:cNvPr id="7" name="Imagen 6"/>
          <p:cNvPicPr>
            <a:picLocks noChangeAspect="1"/>
          </p:cNvPicPr>
          <p:nvPr/>
        </p:nvPicPr>
        <p:blipFill>
          <a:blip r:embed="rId3"/>
          <a:stretch>
            <a:fillRect/>
          </a:stretch>
        </p:blipFill>
        <p:spPr>
          <a:xfrm>
            <a:off x="2503041" y="2895600"/>
            <a:ext cx="4549958" cy="2580679"/>
          </a:xfrm>
          <a:prstGeom prst="rect">
            <a:avLst/>
          </a:prstGeom>
        </p:spPr>
      </p:pic>
    </p:spTree>
    <p:extLst>
      <p:ext uri="{BB962C8B-B14F-4D97-AF65-F5344CB8AC3E}">
        <p14:creationId xmlns:p14="http://schemas.microsoft.com/office/powerpoint/2010/main" val="1401843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OfficeLight_16x9</Template>
  <TotalTime>4455</TotalTime>
  <Words>816</Words>
  <Application>Microsoft Macintosh PowerPoint</Application>
  <PresentationFormat>Panorámica</PresentationFormat>
  <Paragraphs>55</Paragraphs>
  <Slides>24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Calibri</vt:lpstr>
      <vt:lpstr>Calibri Light</vt:lpstr>
      <vt:lpstr>Candara</vt:lpstr>
      <vt:lpstr>Optima</vt:lpstr>
      <vt:lpstr>Wingdings</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diego Dil Doria Doria</dc:creator>
  <cp:lastModifiedBy>Usuario de Microsoft Office</cp:lastModifiedBy>
  <cp:revision>152</cp:revision>
  <dcterms:created xsi:type="dcterms:W3CDTF">2016-12-28T01:56:45Z</dcterms:created>
  <dcterms:modified xsi:type="dcterms:W3CDTF">2019-02-23T12:00:40Z</dcterms:modified>
</cp:coreProperties>
</file>